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
      <p:font typeface="Roboto Light"/>
      <p:regular r:id="rId31"/>
      <p:bold r:id="rId32"/>
      <p:italic r:id="rId33"/>
      <p:boldItalic r:id="rId34"/>
    </p:embeddedFont>
    <p:embeddedFont>
      <p:font typeface="Merriweather"/>
      <p:regular r:id="rId35"/>
      <p:bold r:id="rId36"/>
      <p:italic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9ACBC2F-E8BB-4905-A03F-B402888FA873}">
  <a:tblStyle styleId="{A9ACBC2F-E8BB-4905-A03F-B402888FA87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5.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Ligh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RobotoLight-italic.fntdata"/><Relationship Id="rId10" Type="http://schemas.openxmlformats.org/officeDocument/2006/relationships/slide" Target="slides/slide5.xml"/><Relationship Id="rId32" Type="http://schemas.openxmlformats.org/officeDocument/2006/relationships/font" Target="fonts/RobotoLight-bold.fntdata"/><Relationship Id="rId13" Type="http://schemas.openxmlformats.org/officeDocument/2006/relationships/slide" Target="slides/slide8.xml"/><Relationship Id="rId35" Type="http://schemas.openxmlformats.org/officeDocument/2006/relationships/font" Target="fonts/Merriweather-regular.fntdata"/><Relationship Id="rId12" Type="http://schemas.openxmlformats.org/officeDocument/2006/relationships/slide" Target="slides/slide7.xml"/><Relationship Id="rId34" Type="http://schemas.openxmlformats.org/officeDocument/2006/relationships/font" Target="fonts/RobotoLight-boldItalic.fntdata"/><Relationship Id="rId15" Type="http://schemas.openxmlformats.org/officeDocument/2006/relationships/slide" Target="slides/slide10.xml"/><Relationship Id="rId37" Type="http://schemas.openxmlformats.org/officeDocument/2006/relationships/font" Target="fonts/Merriweather-italic.fntdata"/><Relationship Id="rId14" Type="http://schemas.openxmlformats.org/officeDocument/2006/relationships/slide" Target="slides/slide9.xml"/><Relationship Id="rId36" Type="http://schemas.openxmlformats.org/officeDocument/2006/relationships/font" Target="fonts/Merriweather-bold.fntdata"/><Relationship Id="rId17" Type="http://schemas.openxmlformats.org/officeDocument/2006/relationships/slide" Target="slides/slide12.xml"/><Relationship Id="rId39" Type="http://schemas.openxmlformats.org/officeDocument/2006/relationships/font" Target="fonts/OpenSans-regular.fntdata"/><Relationship Id="rId16" Type="http://schemas.openxmlformats.org/officeDocument/2006/relationships/slide" Target="slides/slide11.xml"/><Relationship Id="rId38" Type="http://schemas.openxmlformats.org/officeDocument/2006/relationships/font" Target="fonts/Merriweather-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 name="Shape 57"/>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Finn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lang="en-GB"/>
              <a:t>For those who wasn’t here in the last RoboTour</a:t>
            </a:r>
            <a:r>
              <a:rPr b="0" i="0" lang="en-GB" sz="1100" u="none" cap="none" strike="noStrike">
                <a:solidFill>
                  <a:srgbClr val="000000"/>
                </a:solidFill>
                <a:latin typeface="Arial"/>
                <a:ea typeface="Arial"/>
                <a:cs typeface="Arial"/>
                <a:sym typeface="Arial"/>
              </a:rPr>
              <a:t>. RoboTour is a multi-purpose assistive robot tailored to museum visitors. Our mission is to provide a dynamic cultural experience for museum visitors</a:t>
            </a:r>
            <a:r>
              <a:rPr lang="en-GB"/>
              <a:t> by providing guiding assistance in multiple languages.</a:t>
            </a:r>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 quick glimpse on the architecture of the sensing system. We use an Arduino as an intermediate between the Linesensor and the main processor as well as a hub for ultrasonic distance sensors.</a:t>
            </a:r>
            <a:br>
              <a:rPr lang="en-GB"/>
            </a:br>
            <a:r>
              <a:rPr lang="en-GB"/>
              <a:t>That wraps up our robotic side and i shall now pass over to Mahbub, who will take us through the speech user interface.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Google translate works asynchronously </a:t>
            </a:r>
            <a:endParaRPr/>
          </a:p>
          <a:p>
            <a:pPr indent="0" lvl="0" marL="0">
              <a:spcBef>
                <a:spcPts val="0"/>
              </a:spcBef>
              <a:spcAft>
                <a:spcPts val="0"/>
              </a:spcAft>
              <a:buNone/>
            </a:pPr>
            <a:r>
              <a:rPr lang="en-GB"/>
              <a:t>Only used in non English translations </a:t>
            </a:r>
            <a:endParaRPr/>
          </a:p>
          <a:p>
            <a:pPr indent="0" lvl="0" marL="0">
              <a:spcBef>
                <a:spcPts val="0"/>
              </a:spcBef>
              <a:spcAft>
                <a:spcPts val="0"/>
              </a:spcAft>
              <a:buNone/>
            </a:pPr>
            <a:r>
              <a:rPr lang="en-GB"/>
              <a:t>Google translate loaded asynchronously not to block the UI thread, points of speech to phone then translating speech </a:t>
            </a:r>
            <a:endParaRPr/>
          </a:p>
          <a:p>
            <a:pPr indent="0" lvl="0" marL="0">
              <a:spcBef>
                <a:spcPts val="0"/>
              </a:spcBef>
              <a:spcAft>
                <a:spcPts val="0"/>
              </a:spcAft>
              <a:buNone/>
            </a:pPr>
            <a:r>
              <a:rPr lang="en-GB"/>
              <a:t>Two possible points of failure, from ambiguities between what you say and what the phone hears and what the phone thinks it heard and the google translation api translating the text. </a:t>
            </a:r>
            <a:endParaRPr/>
          </a:p>
        </p:txBody>
      </p:sp>
      <p:sp>
        <p:nvSpPr>
          <p:cNvPr id="127" name="Shape 127"/>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0000"/>
                </a:solidFill>
              </a:rPr>
              <a:t>Illustrate with 3</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Here you can see</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BP1</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BP2</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Then for each art piece</a:t>
            </a:r>
            <a:endParaRPr>
              <a:solidFill>
                <a:srgbClr val="FF0000"/>
              </a:solidFill>
            </a:endParaRPr>
          </a:p>
          <a:p>
            <a:pPr indent="0" lvl="0" marL="0">
              <a:spcBef>
                <a:spcPts val="0"/>
              </a:spcBef>
              <a:spcAft>
                <a:spcPts val="0"/>
              </a:spcAft>
              <a:buNone/>
            </a:pPr>
            <a:r>
              <a:t/>
            </a:r>
            <a:endParaRPr/>
          </a:p>
          <a:p>
            <a:pPr indent="0" lvl="0" marL="0">
              <a:spcBef>
                <a:spcPts val="0"/>
              </a:spcBef>
              <a:spcAft>
                <a:spcPts val="0"/>
              </a:spcAft>
              <a:buNone/>
            </a:pPr>
            <a:r>
              <a:rPr lang="en-GB"/>
              <a:t>So to illustrate how the speech works we’re going to go over 3 quick examples:</a:t>
            </a:r>
            <a:endParaRPr/>
          </a:p>
          <a:p>
            <a:pPr indent="0" lvl="0" marL="0">
              <a:spcBef>
                <a:spcPts val="0"/>
              </a:spcBef>
              <a:spcAft>
                <a:spcPts val="0"/>
              </a:spcAft>
              <a:buNone/>
            </a:pPr>
            <a:r>
              <a:rPr lang="en-GB"/>
              <a:t>Here you can see an example of the speech working in English. The user wishes to go to Water Lilies and so says “Take me to Water Lilies”.</a:t>
            </a:r>
            <a:endParaRPr/>
          </a:p>
          <a:p>
            <a:pPr indent="0" lvl="0" marL="0">
              <a:spcBef>
                <a:spcPts val="0"/>
              </a:spcBef>
              <a:spcAft>
                <a:spcPts val="0"/>
              </a:spcAft>
              <a:buNone/>
            </a:pPr>
            <a:r>
              <a:t/>
            </a:r>
            <a:endParaRPr/>
          </a:p>
          <a:p>
            <a:pPr indent="0" lvl="0" marL="0">
              <a:spcBef>
                <a:spcPts val="0"/>
              </a:spcBef>
              <a:spcAft>
                <a:spcPts val="0"/>
              </a:spcAft>
              <a:buNone/>
            </a:pPr>
            <a:r>
              <a:rPr lang="en-GB"/>
              <a:t>All the top results that the google API thinks the user said are displayed here *point to bp2*</a:t>
            </a:r>
            <a:endParaRPr/>
          </a:p>
          <a:p>
            <a:pPr indent="0" lvl="0" marL="0">
              <a:spcBef>
                <a:spcPts val="0"/>
              </a:spcBef>
              <a:spcAft>
                <a:spcPts val="0"/>
              </a:spcAft>
              <a:buNone/>
            </a:pPr>
            <a:r>
              <a:t/>
            </a:r>
            <a:endParaRPr/>
          </a:p>
          <a:p>
            <a:pPr indent="0" lvl="0" marL="0">
              <a:spcBef>
                <a:spcPts val="0"/>
              </a:spcBef>
              <a:spcAft>
                <a:spcPts val="0"/>
              </a:spcAft>
              <a:buNone/>
            </a:pPr>
            <a:r>
              <a:rPr lang="en-GB"/>
              <a:t>Then for each art piece we check if either the art piece’s name or artist is a substring of any of the top results from the API, and if so it is </a:t>
            </a:r>
            <a:r>
              <a:rPr lang="en-GB"/>
              <a:t>displayed so that the user can confirm that they do in fact want to go to the displayed art pieces.</a:t>
            </a:r>
            <a:endParaRPr/>
          </a:p>
          <a:p>
            <a:pPr indent="0" lvl="0" marL="0">
              <a:spcBef>
                <a:spcPts val="0"/>
              </a:spcBef>
              <a:spcAft>
                <a:spcPts val="0"/>
              </a:spcAft>
              <a:buNone/>
            </a:pPr>
            <a:r>
              <a:t/>
            </a:r>
            <a:endParaRPr/>
          </a:p>
          <a:p>
            <a:pPr indent="0" lvl="0" marL="0">
              <a:spcBef>
                <a:spcPts val="0"/>
              </a:spcBef>
              <a:spcAft>
                <a:spcPts val="0"/>
              </a:spcAft>
              <a:buNone/>
            </a:pPr>
            <a:r>
              <a:rPr lang="en-GB"/>
              <a:t>Questions:</a:t>
            </a:r>
            <a:endParaRPr/>
          </a:p>
          <a:p>
            <a:pPr indent="0" lvl="0" marL="0">
              <a:spcBef>
                <a:spcPts val="0"/>
              </a:spcBef>
              <a:spcAft>
                <a:spcPts val="0"/>
              </a:spcAft>
              <a:buNone/>
            </a:pPr>
            <a:r>
              <a:rPr lang="en-GB"/>
              <a:t>Why no direct command?</a:t>
            </a:r>
            <a:endParaRPr/>
          </a:p>
          <a:p>
            <a:pPr indent="0" lvl="0" marL="0">
              <a:spcBef>
                <a:spcPts val="0"/>
              </a:spcBef>
              <a:spcAft>
                <a:spcPts val="0"/>
              </a:spcAft>
              <a:buNone/>
            </a:pPr>
            <a:r>
              <a:rPr lang="en-GB"/>
              <a:t>A: We want the user to confirm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solidFill>
                  <a:srgbClr val="FF0000"/>
                </a:solidFill>
              </a:rPr>
              <a:t>Other non-english languages are similar</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Same first 2 points</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Translate</a:t>
            </a:r>
            <a:endParaRPr>
              <a:solidFill>
                <a:srgbClr val="FF0000"/>
              </a:solidFill>
            </a:endParaRPr>
          </a:p>
          <a:p>
            <a:pPr indent="0" lvl="0" marL="0">
              <a:spcBef>
                <a:spcPts val="0"/>
              </a:spcBef>
              <a:spcAft>
                <a:spcPts val="0"/>
              </a:spcAft>
              <a:buNone/>
            </a:pPr>
            <a:r>
              <a:t/>
            </a:r>
            <a:endParaRPr>
              <a:solidFill>
                <a:srgbClr val="FF0000"/>
              </a:solidFill>
            </a:endParaRPr>
          </a:p>
          <a:p>
            <a:pPr indent="0" lvl="0" marL="0">
              <a:spcBef>
                <a:spcPts val="0"/>
              </a:spcBef>
              <a:spcAft>
                <a:spcPts val="0"/>
              </a:spcAft>
              <a:buNone/>
            </a:pPr>
            <a:r>
              <a:rPr lang="en-GB">
                <a:solidFill>
                  <a:srgbClr val="FF0000"/>
                </a:solidFill>
              </a:rPr>
              <a:t>Compound words =&gt; adjusted matching algorithm, excluding insig</a:t>
            </a:r>
            <a:endParaRPr>
              <a:solidFill>
                <a:srgbClr val="FF0000"/>
              </a:solidFill>
            </a:endParaRPr>
          </a:p>
          <a:p>
            <a:pPr indent="0" lvl="0" marL="0">
              <a:spcBef>
                <a:spcPts val="0"/>
              </a:spcBef>
              <a:spcAft>
                <a:spcPts val="0"/>
              </a:spcAft>
              <a:buNone/>
            </a:pPr>
            <a:r>
              <a:t/>
            </a:r>
            <a:endParaRPr/>
          </a:p>
          <a:p>
            <a:pPr indent="0" lvl="0" marL="0">
              <a:spcBef>
                <a:spcPts val="0"/>
              </a:spcBef>
              <a:spcAft>
                <a:spcPts val="0"/>
              </a:spcAft>
              <a:buNone/>
            </a:pPr>
            <a:r>
              <a:rPr lang="en-GB"/>
              <a:t>The non-english languages work similarly, but with some key differences.</a:t>
            </a:r>
            <a:endParaRPr/>
          </a:p>
          <a:p>
            <a:pPr indent="0" lvl="0" marL="0">
              <a:spcBef>
                <a:spcPts val="0"/>
              </a:spcBef>
              <a:spcAft>
                <a:spcPts val="0"/>
              </a:spcAft>
              <a:buNone/>
            </a:pPr>
            <a:r>
              <a:t/>
            </a:r>
            <a:endParaRPr/>
          </a:p>
          <a:p>
            <a:pPr indent="0" lvl="0" marL="0" rtl="0">
              <a:spcBef>
                <a:spcPts val="0"/>
              </a:spcBef>
              <a:spcAft>
                <a:spcPts val="0"/>
              </a:spcAft>
              <a:buNone/>
            </a:pPr>
            <a:r>
              <a:rPr lang="en-GB"/>
              <a:t>In German they call “The Starry Night” - “Die Sternreiche Nacht” </a:t>
            </a:r>
            <a:endParaRPr/>
          </a:p>
          <a:p>
            <a:pPr indent="0" lvl="0" marL="0" rtl="0">
              <a:spcBef>
                <a:spcPts val="0"/>
              </a:spcBef>
              <a:spcAft>
                <a:spcPts val="0"/>
              </a:spcAft>
              <a:buNone/>
            </a:pPr>
            <a:r>
              <a:t/>
            </a:r>
            <a:endParaRPr/>
          </a:p>
          <a:p>
            <a:pPr indent="0" lvl="0" marL="0">
              <a:spcBef>
                <a:spcPts val="0"/>
              </a:spcBef>
              <a:spcAft>
                <a:spcPts val="0"/>
              </a:spcAft>
              <a:buNone/>
            </a:pPr>
            <a:r>
              <a:rPr lang="en-GB"/>
              <a:t>When you say “Wo ist die Sternreiche Nacht”, meaning “Where is the Starry Night” the following possible results are displayed *point to bp2*</a:t>
            </a:r>
            <a:endParaRPr/>
          </a:p>
          <a:p>
            <a:pPr indent="0" lvl="0" marL="0" rtl="0">
              <a:spcBef>
                <a:spcPts val="0"/>
              </a:spcBef>
              <a:spcAft>
                <a:spcPts val="0"/>
              </a:spcAft>
              <a:buNone/>
            </a:pPr>
            <a:r>
              <a:t/>
            </a:r>
            <a:endParaRPr/>
          </a:p>
          <a:p>
            <a:pPr indent="0" lvl="0" marL="0">
              <a:spcBef>
                <a:spcPts val="0"/>
              </a:spcBef>
              <a:spcAft>
                <a:spcPts val="0"/>
              </a:spcAft>
              <a:buNone/>
            </a:pPr>
            <a:r>
              <a:rPr lang="en-GB"/>
              <a:t>Each result is then translated. *point to bp3* As you can see none of these results are “the starry night” because the Google Speech API didn’t write sternreiche as a compound word but as 2 seperate words. </a:t>
            </a:r>
            <a:endParaRPr/>
          </a:p>
          <a:p>
            <a:pPr indent="0" lvl="0" marL="0">
              <a:spcBef>
                <a:spcPts val="0"/>
              </a:spcBef>
              <a:spcAft>
                <a:spcPts val="0"/>
              </a:spcAft>
              <a:buNone/>
            </a:pPr>
            <a:r>
              <a:rPr lang="en-GB"/>
              <a:t>Therefore we adjusted the matching algorithm so that if any words match (excluding insignificant words such as “of”, “the”, or “with”) we get a match. </a:t>
            </a:r>
            <a:endParaRPr/>
          </a:p>
          <a:p>
            <a:pPr indent="0" lvl="0" marL="0">
              <a:spcBef>
                <a:spcPts val="0"/>
              </a:spcBef>
              <a:spcAft>
                <a:spcPts val="0"/>
              </a:spcAft>
              <a:buNone/>
            </a:pPr>
            <a:r>
              <a:t/>
            </a:r>
            <a:endParaRPr/>
          </a:p>
          <a:p>
            <a:pPr indent="0" lvl="0" marL="0">
              <a:spcBef>
                <a:spcPts val="0"/>
              </a:spcBef>
              <a:spcAft>
                <a:spcPts val="0"/>
              </a:spcAft>
              <a:buNone/>
            </a:pPr>
            <a:r>
              <a:rPr lang="en-GB"/>
              <a:t>Question</a:t>
            </a:r>
            <a:endParaRPr/>
          </a:p>
          <a:p>
            <a:pPr indent="0" lvl="0" marL="0">
              <a:spcBef>
                <a:spcPts val="0"/>
              </a:spcBef>
              <a:spcAft>
                <a:spcPts val="0"/>
              </a:spcAft>
              <a:buNone/>
            </a:pPr>
            <a:r>
              <a:rPr lang="en-GB"/>
              <a:t>Why didn’t you use the same matching algorithm for English and German</a:t>
            </a:r>
            <a:endParaRPr/>
          </a:p>
          <a:p>
            <a:pPr indent="0" lvl="0" marL="0">
              <a:spcBef>
                <a:spcPts val="0"/>
              </a:spcBef>
              <a:spcAft>
                <a:spcPts val="0"/>
              </a:spcAft>
              <a:buNone/>
            </a:pPr>
            <a:r>
              <a:rPr lang="en-GB"/>
              <a:t>A: With the non-english languages you are technically more prone to getting false positives although we didn’t find this to be the case with our examples. Also, the english matching algorithm is technically faster.</a:t>
            </a:r>
            <a:endParaRPr/>
          </a:p>
          <a:p>
            <a:pPr indent="0" lvl="0" marL="0">
              <a:spcBef>
                <a:spcPts val="0"/>
              </a:spcBef>
              <a:spcAft>
                <a:spcPts val="0"/>
              </a:spcAft>
              <a:buNone/>
            </a:pPr>
            <a:r>
              <a:t/>
            </a:r>
            <a:endParaRPr/>
          </a:p>
          <a:p>
            <a:pPr indent="0" lvl="0" marL="0">
              <a:spcBef>
                <a:spcPts val="0"/>
              </a:spcBef>
              <a:spcAft>
                <a:spcPts val="0"/>
              </a:spcAft>
              <a:buNone/>
            </a:pPr>
            <a:r>
              <a:rPr lang="en-GB"/>
              <a:t>Question</a:t>
            </a:r>
            <a:endParaRPr/>
          </a:p>
          <a:p>
            <a:pPr indent="0" lvl="0" marL="0">
              <a:spcBef>
                <a:spcPts val="0"/>
              </a:spcBef>
              <a:spcAft>
                <a:spcPts val="0"/>
              </a:spcAft>
              <a:buNone/>
            </a:pPr>
            <a:r>
              <a:rPr lang="en-GB"/>
              <a:t>Why did you translate to English</a:t>
            </a:r>
            <a:endParaRPr/>
          </a:p>
          <a:p>
            <a:pPr indent="0" lvl="0" marL="0" rtl="0">
              <a:spcBef>
                <a:spcPts val="0"/>
              </a:spcBef>
              <a:spcAft>
                <a:spcPts val="0"/>
              </a:spcAft>
              <a:buNone/>
            </a:pPr>
            <a:r>
              <a:rPr lang="en-GB"/>
              <a:t>A: In Chinese we needed to translate to English because we found it to be more reliable and less confusing to translate to english and then pattern match then to pattern match the characters. And in the languages that are more like English we translated because it would be easier to understand and debug because I for instance speak no spanish and could get confused and because getting rid of insignificant words is easier to just stick to english. For example, if we did it directly for german we would have to set insignificant words as “der, die, das, mit and oder”, there are 3 words for the in german and I only know that because I speak german so I think you can see why we decided to translate.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solidFill>
                <a:srgbClr val="FF0000"/>
              </a:solidFill>
            </a:endParaRPr>
          </a:p>
          <a:p>
            <a:pPr indent="0" lvl="0" marL="0">
              <a:spcBef>
                <a:spcPts val="0"/>
              </a:spcBef>
              <a:spcAft>
                <a:spcPts val="0"/>
              </a:spcAft>
              <a:buNone/>
            </a:pPr>
            <a:r>
              <a:t/>
            </a:r>
            <a:endParaRPr/>
          </a:p>
          <a:p>
            <a:pPr indent="0" lvl="0" marL="0" rtl="0">
              <a:spcBef>
                <a:spcPts val="0"/>
              </a:spcBef>
              <a:spcAft>
                <a:spcPts val="0"/>
              </a:spcAft>
              <a:buNone/>
            </a:pPr>
            <a:r>
              <a:rPr lang="en-GB"/>
              <a:t>And here’s another example with the user speaking chinese. The users speech is written as chinese characters *bp2* and these characters are translated to english *bp3* and word matching is applied to display the Mona Lisa *image 3*</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Shape 1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a:solidFill>
                  <a:srgbClr val="FF0000"/>
                </a:solidFill>
                <a:latin typeface="Roboto"/>
                <a:ea typeface="Roboto"/>
                <a:cs typeface="Roboto"/>
                <a:sym typeface="Roboto"/>
              </a:rPr>
              <a:t>Reaches, stops, points, says, returns tour continues</a:t>
            </a:r>
            <a:endParaRPr>
              <a:solidFill>
                <a:srgbClr val="FF0000"/>
              </a:solidFill>
              <a:latin typeface="Roboto"/>
              <a:ea typeface="Roboto"/>
              <a:cs typeface="Roboto"/>
              <a:sym typeface="Roboto"/>
            </a:endParaRPr>
          </a:p>
          <a:p>
            <a:pPr indent="0" lvl="0" marL="0" rtl="0">
              <a:lnSpc>
                <a:spcPct val="115000"/>
              </a:lnSpc>
              <a:spcBef>
                <a:spcPts val="0"/>
              </a:spcBef>
              <a:spcAft>
                <a:spcPts val="0"/>
              </a:spcAft>
              <a:buNone/>
            </a:pPr>
            <a:r>
              <a:rPr lang="en-GB">
                <a:solidFill>
                  <a:srgbClr val="FF0000"/>
                </a:solidFill>
                <a:latin typeface="Roboto"/>
                <a:ea typeface="Roboto"/>
                <a:cs typeface="Roboto"/>
                <a:sym typeface="Roboto"/>
              </a:rPr>
              <a:t>Hardware not perfect. 2 pictures show deviations. Considered gyro</a:t>
            </a:r>
            <a:endParaRPr>
              <a:solidFill>
                <a:srgbClr val="FF0000"/>
              </a:solidFill>
              <a:latin typeface="Roboto"/>
              <a:ea typeface="Roboto"/>
              <a:cs typeface="Roboto"/>
              <a:sym typeface="Roboto"/>
            </a:endParaRPr>
          </a:p>
          <a:p>
            <a:pPr indent="0" lvl="0" marL="0" rtl="0">
              <a:lnSpc>
                <a:spcPct val="115000"/>
              </a:lnSpc>
              <a:spcBef>
                <a:spcPts val="0"/>
              </a:spcBef>
              <a:spcAft>
                <a:spcPts val="0"/>
              </a:spcAft>
              <a:buNone/>
            </a:pPr>
            <a:r>
              <a:t/>
            </a:r>
            <a:endParaRPr>
              <a:latin typeface="Roboto"/>
              <a:ea typeface="Roboto"/>
              <a:cs typeface="Roboto"/>
              <a:sym typeface="Roboto"/>
            </a:endParaRPr>
          </a:p>
          <a:p>
            <a:pPr indent="0" lvl="0" marL="0" rtl="0">
              <a:lnSpc>
                <a:spcPct val="115000"/>
              </a:lnSpc>
              <a:spcBef>
                <a:spcPts val="0"/>
              </a:spcBef>
              <a:spcAft>
                <a:spcPts val="0"/>
              </a:spcAft>
              <a:buNone/>
            </a:pPr>
            <a:r>
              <a:rPr lang="en-GB">
                <a:latin typeface="Roboto"/>
                <a:ea typeface="Roboto"/>
                <a:cs typeface="Roboto"/>
                <a:sym typeface="Roboto"/>
              </a:rPr>
              <a:t>When RoboTour reaches an art piece it will stop and the pointer will point to the art piece, RoboTour will then say “Here is &lt;the painting&gt;”. Then the pointer will resume its default position and the tour continues.</a:t>
            </a:r>
            <a:endParaRPr>
              <a:latin typeface="Roboto"/>
              <a:ea typeface="Roboto"/>
              <a:cs typeface="Roboto"/>
              <a:sym typeface="Roboto"/>
            </a:endParaRPr>
          </a:p>
          <a:p>
            <a:pPr indent="0" lvl="0" marL="0">
              <a:spcBef>
                <a:spcPts val="0"/>
              </a:spcBef>
              <a:spcAft>
                <a:spcPts val="0"/>
              </a:spcAft>
              <a:buNone/>
            </a:pPr>
            <a:r>
              <a:rPr lang="en-GB">
                <a:latin typeface="Roboto"/>
                <a:ea typeface="Roboto"/>
                <a:cs typeface="Roboto"/>
                <a:sym typeface="Roboto"/>
              </a:rPr>
              <a:t>We found that the hardware we have available isn’t perfect. As can be seen by the 2 pictures the pointer does go off after a lot of turns. This is how much the pointer deviated after 50 turns. We considered using the EV3 gyrocope but we found the gyro is only correct within 10 degrees and there is a delay for each reading so we just decided to go without it.</a:t>
            </a:r>
            <a:endParaRPr>
              <a:latin typeface="Roboto"/>
              <a:ea typeface="Roboto"/>
              <a:cs typeface="Roboto"/>
              <a:sym typeface="Roboto"/>
            </a:endParaRPr>
          </a:p>
          <a:p>
            <a:pPr indent="0" lvl="0" marL="0" rtl="0">
              <a:spcBef>
                <a:spcPts val="0"/>
              </a:spcBef>
              <a:spcAft>
                <a:spcPts val="0"/>
              </a:spcAft>
              <a:buNone/>
            </a:pPr>
            <a:r>
              <a:t/>
            </a:r>
            <a:endParaRPr>
              <a:latin typeface="Roboto"/>
              <a:ea typeface="Roboto"/>
              <a:cs typeface="Roboto"/>
              <a:sym typeface="Roboto"/>
            </a:endParaRPr>
          </a:p>
          <a:p>
            <a:pPr indent="0" lvl="0" marL="0">
              <a:spcBef>
                <a:spcPts val="0"/>
              </a:spcBef>
              <a:spcAft>
                <a:spcPts val="0"/>
              </a:spcAft>
              <a:buNone/>
            </a:pPr>
            <a:r>
              <a:rPr lang="en-GB">
                <a:latin typeface="Roboto"/>
                <a:ea typeface="Roboto"/>
                <a:cs typeface="Roboto"/>
                <a:sym typeface="Roboto"/>
              </a:rPr>
              <a:t>Questions</a:t>
            </a:r>
            <a:endParaRPr>
              <a:latin typeface="Roboto"/>
              <a:ea typeface="Roboto"/>
              <a:cs typeface="Roboto"/>
              <a:sym typeface="Roboto"/>
            </a:endParaRPr>
          </a:p>
          <a:p>
            <a:pPr indent="0" lvl="0" marL="0">
              <a:spcBef>
                <a:spcPts val="0"/>
              </a:spcBef>
              <a:spcAft>
                <a:spcPts val="0"/>
              </a:spcAft>
              <a:buNone/>
            </a:pPr>
            <a:r>
              <a:rPr lang="en-GB">
                <a:latin typeface="Roboto"/>
                <a:ea typeface="Roboto"/>
                <a:cs typeface="Roboto"/>
                <a:sym typeface="Roboto"/>
              </a:rPr>
              <a:t>How does it work?</a:t>
            </a:r>
            <a:endParaRPr>
              <a:latin typeface="Roboto"/>
              <a:ea typeface="Roboto"/>
              <a:cs typeface="Roboto"/>
              <a:sym typeface="Roboto"/>
            </a:endParaRPr>
          </a:p>
          <a:p>
            <a:pPr indent="0" lvl="0" marL="0">
              <a:spcBef>
                <a:spcPts val="0"/>
              </a:spcBef>
              <a:spcAft>
                <a:spcPts val="0"/>
              </a:spcAft>
              <a:buNone/>
            </a:pPr>
            <a:r>
              <a:rPr lang="en-GB">
                <a:latin typeface="Roboto"/>
                <a:ea typeface="Roboto"/>
                <a:cs typeface="Roboto"/>
                <a:sym typeface="Roboto"/>
              </a:rPr>
              <a:t>We just set the motor to turn a certain amount, and then we changed those parameters until the pointer rotated 90 degrees every time. We found that the hardware we have available isn’t perfect and we considered using the gyro but the gyro is only correct within 7 degrees and there is a delay between the readings so we just decided to go without it. We found even with the limited hardware the pointer didn’t deviate by a noticeable amount even after 100 turns.</a:t>
            </a:r>
            <a:endParaRPr>
              <a:latin typeface="Roboto"/>
              <a:ea typeface="Roboto"/>
              <a:cs typeface="Roboto"/>
              <a:sym typeface="Roboto"/>
            </a:endParaRPr>
          </a:p>
          <a:p>
            <a:pPr indent="0" lvl="0" marL="0">
              <a:spcBef>
                <a:spcPts val="0"/>
              </a:spcBef>
              <a:spcAft>
                <a:spcPts val="0"/>
              </a:spcAft>
              <a:buNone/>
            </a:pPr>
            <a:r>
              <a:t/>
            </a:r>
            <a:endParaRPr>
              <a:latin typeface="Roboto"/>
              <a:ea typeface="Roboto"/>
              <a:cs typeface="Roboto"/>
              <a:sym typeface="Roboto"/>
            </a:endParaRPr>
          </a:p>
          <a:p>
            <a:pPr indent="0" lvl="0" marL="0" rtl="0">
              <a:lnSpc>
                <a:spcPct val="115000"/>
              </a:lnSpc>
              <a:spcBef>
                <a:spcPts val="0"/>
              </a:spcBef>
              <a:spcAft>
                <a:spcPts val="0"/>
              </a:spcAft>
              <a:buNone/>
            </a:pPr>
            <a:r>
              <a:rPr lang="en-GB"/>
              <a:t>(Please don’t delete this)</a:t>
            </a:r>
            <a:endParaRPr/>
          </a:p>
          <a:p>
            <a:pPr indent="0" lvl="0" marL="0" rtl="0">
              <a:lnSpc>
                <a:spcPct val="115000"/>
              </a:lnSpc>
              <a:spcBef>
                <a:spcPts val="0"/>
              </a:spcBef>
              <a:spcAft>
                <a:spcPts val="0"/>
              </a:spcAft>
              <a:buNone/>
            </a:pPr>
            <a:r>
              <a:rPr lang="en-GB"/>
              <a:t>Action Points:</a:t>
            </a:r>
            <a:endParaRPr/>
          </a:p>
          <a:p>
            <a:pPr indent="0" lvl="0" marL="0" rtl="0">
              <a:lnSpc>
                <a:spcPct val="115000"/>
              </a:lnSpc>
              <a:spcBef>
                <a:spcPts val="0"/>
              </a:spcBef>
              <a:spcAft>
                <a:spcPts val="0"/>
              </a:spcAft>
              <a:buNone/>
            </a:pPr>
            <a:r>
              <a:rPr lang="en-GB"/>
              <a:t>Insert 2 / 3 images</a:t>
            </a:r>
            <a:endParaRPr/>
          </a:p>
          <a:p>
            <a:pPr indent="0" lvl="0" marL="0" rtl="0">
              <a:lnSpc>
                <a:spcPct val="115000"/>
              </a:lnSpc>
              <a:spcBef>
                <a:spcPts val="0"/>
              </a:spcBef>
              <a:spcAft>
                <a:spcPts val="0"/>
              </a:spcAft>
              <a:buNone/>
            </a:pPr>
            <a:r>
              <a:rPr lang="en-GB"/>
              <a:t>Test 100 turns</a:t>
            </a:r>
            <a:endParaRPr/>
          </a:p>
          <a:p>
            <a:pPr indent="0" lvl="0" marL="0" rtl="0">
              <a:lnSpc>
                <a:spcPct val="115000"/>
              </a:lnSpc>
              <a:spcBef>
                <a:spcPts val="0"/>
              </a:spcBef>
              <a:spcAft>
                <a:spcPts val="0"/>
              </a:spcAft>
              <a:buNone/>
            </a:pPr>
            <a:r>
              <a:rPr lang="en-GB"/>
              <a:t>Implementation changes:</a:t>
            </a:r>
            <a:endParaRPr/>
          </a:p>
          <a:p>
            <a:pPr indent="-298450" lvl="0" marL="457200" rtl="0">
              <a:lnSpc>
                <a:spcPct val="115000"/>
              </a:lnSpc>
              <a:spcBef>
                <a:spcPts val="0"/>
              </a:spcBef>
              <a:spcAft>
                <a:spcPts val="0"/>
              </a:spcAft>
              <a:buClr>
                <a:srgbClr val="000000"/>
              </a:buClr>
              <a:buSzPts val="1100"/>
              <a:buFont typeface="Arial"/>
              <a:buAutoNum type="arabicPeriod"/>
            </a:pPr>
            <a:r>
              <a:rPr lang="en-GB"/>
              <a:t>Add speech upon arrival?</a:t>
            </a:r>
            <a:endParaRPr/>
          </a:p>
          <a:p>
            <a:pPr indent="-298450" lvl="0" marL="457200" rtl="0">
              <a:lnSpc>
                <a:spcPct val="115000"/>
              </a:lnSpc>
              <a:spcBef>
                <a:spcPts val="0"/>
              </a:spcBef>
              <a:spcAft>
                <a:spcPts val="0"/>
              </a:spcAft>
              <a:buClr>
                <a:srgbClr val="000000"/>
              </a:buClr>
              <a:buSzPts val="1100"/>
              <a:buFont typeface="Arial"/>
              <a:buAutoNum type="arabicPeriod"/>
            </a:pPr>
            <a:r>
              <a:rPr lang="en-GB"/>
              <a:t>User must press Start?</a:t>
            </a:r>
            <a:endParaRPr/>
          </a:p>
          <a:p>
            <a:pPr indent="0" lvl="0" marL="0">
              <a:spcBef>
                <a:spcPts val="0"/>
              </a:spcBef>
              <a:spcAft>
                <a:spcPts val="0"/>
              </a:spcAft>
              <a:buNone/>
            </a:pPr>
            <a:r>
              <a:t/>
            </a:r>
            <a:endParaRPr/>
          </a:p>
        </p:txBody>
      </p:sp>
      <p:sp>
        <p:nvSpPr>
          <p:cNvPr id="171" name="Shape 17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Alice :) </a:t>
            </a:r>
            <a:endParaRPr/>
          </a:p>
          <a:p>
            <a:pPr indent="0" lvl="0" marL="0">
              <a:spcBef>
                <a:spcPts val="0"/>
              </a:spcBef>
              <a:spcAft>
                <a:spcPts val="0"/>
              </a:spcAft>
              <a:buNone/>
            </a:pPr>
            <a:r>
              <a:t/>
            </a:r>
            <a:endParaRPr/>
          </a:p>
          <a:p>
            <a:pPr indent="0" lvl="0" marL="0">
              <a:spcBef>
                <a:spcPts val="0"/>
              </a:spcBef>
              <a:spcAft>
                <a:spcPts val="0"/>
              </a:spcAft>
              <a:buNone/>
            </a:pPr>
            <a:r>
              <a:rPr lang="en-GB"/>
              <a:t>In the last demo we mentioned that we had a problem with the robot not stopping </a:t>
            </a:r>
            <a:r>
              <a:rPr lang="en-GB"/>
              <a:t>immediately</a:t>
            </a:r>
            <a:r>
              <a:rPr lang="en-GB"/>
              <a:t>. We’ve solved this by changing the braking method from passive to active and so now the robot stops almost immediately.</a:t>
            </a:r>
            <a:endParaRPr/>
          </a:p>
          <a:p>
            <a:pPr indent="0" lvl="0" marL="0">
              <a:spcBef>
                <a:spcPts val="0"/>
              </a:spcBef>
              <a:spcAft>
                <a:spcPts val="0"/>
              </a:spcAft>
              <a:buNone/>
            </a:pPr>
            <a:r>
              <a:rPr lang="en-GB"/>
              <a:t>  </a:t>
            </a:r>
            <a:endParaRPr/>
          </a:p>
          <a:p>
            <a:pPr indent="0" lvl="0" marL="0">
              <a:spcBef>
                <a:spcPts val="0"/>
              </a:spcBef>
              <a:spcAft>
                <a:spcPts val="0"/>
              </a:spcAft>
              <a:buNone/>
            </a:pPr>
            <a:r>
              <a:rPr lang="en-GB"/>
              <a:t>This is the obstacle avoidance method we </a:t>
            </a:r>
            <a:r>
              <a:rPr lang="en-GB"/>
              <a:t>mentioned</a:t>
            </a:r>
            <a:r>
              <a:rPr lang="en-GB"/>
              <a:t> in the project plan, but we found that it doesn’t work so well in practice. So we came up with a solution that works much better. The robot travels around the object in an arc keeping a constant distance throughout the navigation process. We’ll be able to show this in more detail during the live </a:t>
            </a:r>
            <a:r>
              <a:rPr lang="en-GB"/>
              <a:t>demonstration</a:t>
            </a:r>
            <a:r>
              <a:rPr lang="en-GB"/>
              <a:t>. </a:t>
            </a:r>
            <a:endParaRPr>
              <a:solidFill>
                <a:schemeClr val="lt2"/>
              </a:solidFill>
            </a:endParaRPr>
          </a:p>
          <a:p>
            <a:pPr indent="0" lvl="0" marL="0">
              <a:spcBef>
                <a:spcPts val="0"/>
              </a:spcBef>
              <a:spcAft>
                <a:spcPts val="0"/>
              </a:spcAft>
              <a:buNone/>
            </a:pPr>
            <a:r>
              <a:t/>
            </a:r>
            <a:endParaRPr/>
          </a:p>
          <a:p>
            <a:pPr indent="0" lvl="0" marL="0">
              <a:spcBef>
                <a:spcPts val="0"/>
              </a:spcBef>
              <a:spcAft>
                <a:spcPts val="0"/>
              </a:spcAft>
              <a:buNone/>
            </a:pPr>
            <a:r>
              <a:rPr lang="en-GB"/>
              <a:t>The obstacle avoidance is not perfect. We have tested 5 different types of obstacle, 20 times each. And as you can see in the graph, it fails most with rectangular obstacles, while it succeeds almost every time with the non-rectangular obstacles. We believe this is because it’s hard for the robot to detect the sharp edges using the ultrasonic sensor.</a:t>
            </a:r>
            <a:endParaRPr/>
          </a:p>
          <a:p>
            <a:pPr indent="0" lvl="0" marL="0">
              <a:spcBef>
                <a:spcPts val="0"/>
              </a:spcBef>
              <a:spcAft>
                <a:spcPts val="0"/>
              </a:spcAft>
              <a:buNone/>
            </a:pPr>
            <a:r>
              <a:t/>
            </a:r>
            <a:endParaRPr/>
          </a:p>
          <a:p>
            <a:pPr indent="0" lvl="0" marL="0">
              <a:spcBef>
                <a:spcPts val="0"/>
              </a:spcBef>
              <a:spcAft>
                <a:spcPts val="0"/>
              </a:spcAft>
              <a:buNone/>
            </a:pPr>
            <a:r>
              <a:rPr lang="en-GB"/>
              <a:t>We’ve</a:t>
            </a:r>
            <a:r>
              <a:rPr lang="en-GB"/>
              <a:t> also tried to solve some edge cases. </a:t>
            </a:r>
            <a:endParaRPr/>
          </a:p>
          <a:p>
            <a:pPr indent="-298450" lvl="0" marL="457200" rtl="0">
              <a:spcBef>
                <a:spcPts val="0"/>
              </a:spcBef>
              <a:spcAft>
                <a:spcPts val="0"/>
              </a:spcAft>
              <a:buSzPts val="1100"/>
              <a:buChar char="-"/>
            </a:pPr>
            <a:r>
              <a:rPr lang="en-GB"/>
              <a:t>For instance, if there’s a wall in the way</a:t>
            </a:r>
            <a:endParaRPr>
              <a:solidFill>
                <a:srgbClr val="EFEFEF"/>
              </a:solidFill>
            </a:endParaRPr>
          </a:p>
          <a:p>
            <a:pPr indent="-298450" lvl="0" marL="457200" rtl="0">
              <a:spcBef>
                <a:spcPts val="0"/>
              </a:spcBef>
              <a:spcAft>
                <a:spcPts val="0"/>
              </a:spcAft>
              <a:buSzPts val="1100"/>
              <a:buChar char="-"/>
            </a:pPr>
            <a:r>
              <a:rPr lang="en-GB"/>
              <a:t>Or if the branch is blocked so that the robot doesn’t know it has passed a branch</a:t>
            </a:r>
            <a:endParaRPr>
              <a:solidFill>
                <a:srgbClr val="EFEFEF"/>
              </a:solidFill>
            </a:endParaRPr>
          </a:p>
          <a:p>
            <a:pPr indent="0" lvl="0" marL="0" rtl="0">
              <a:spcBef>
                <a:spcPts val="0"/>
              </a:spcBef>
              <a:spcAft>
                <a:spcPts val="0"/>
              </a:spcAft>
              <a:buNone/>
            </a:pPr>
            <a:r>
              <a:t/>
            </a:r>
            <a:endParaRPr/>
          </a:p>
          <a:p>
            <a:pPr indent="0" lvl="0" marL="0" rtl="0">
              <a:spcBef>
                <a:spcPts val="0"/>
              </a:spcBef>
              <a:spcAft>
                <a:spcPts val="0"/>
              </a:spcAft>
              <a:buNone/>
            </a:pPr>
            <a:r>
              <a:rPr lang="en-GB"/>
              <a:t>But so far we haven’t been able to reliably solve these edge cases but we hope to do so before the final demo.</a:t>
            </a:r>
            <a:endParaRPr/>
          </a:p>
          <a:p>
            <a:pPr indent="0" lvl="0" marL="0" rtl="0">
              <a:spcBef>
                <a:spcPts val="0"/>
              </a:spcBef>
              <a:spcAft>
                <a:spcPts val="0"/>
              </a:spcAft>
              <a:buNone/>
            </a:pPr>
            <a:r>
              <a:t/>
            </a:r>
            <a:endParaRPr/>
          </a:p>
          <a:p>
            <a:pPr indent="0" lvl="0" marL="0" rtl="0">
              <a:spcBef>
                <a:spcPts val="0"/>
              </a:spcBef>
              <a:spcAft>
                <a:spcPts val="0"/>
              </a:spcAft>
              <a:buNone/>
            </a:pPr>
            <a:r>
              <a:rPr lang="en-GB"/>
              <a:t>Now we will show you how the robot actually works.</a:t>
            </a:r>
            <a:endParaRPr/>
          </a:p>
          <a:p>
            <a:pPr indent="0" lvl="0" marL="0">
              <a:spcBef>
                <a:spcPts val="0"/>
              </a:spcBef>
              <a:spcAft>
                <a:spcPts val="0"/>
              </a:spcAft>
              <a:buNone/>
            </a:pPr>
            <a:r>
              <a:t/>
            </a:r>
            <a:endParaRPr/>
          </a:p>
        </p:txBody>
      </p:sp>
      <p:sp>
        <p:nvSpPr>
          <p:cNvPr id="180" name="Shape 18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Shape 18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Live demo of the robot using the pointer, navigating branches and line following and basic speech commands.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Shape 195"/>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Main:</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Conclusion: We are on schedule to completing tasks because it took us </a:t>
            </a:r>
            <a:r>
              <a:rPr lang="en-GB"/>
              <a:t>110</a:t>
            </a:r>
            <a:r>
              <a:rPr b="0" i="0" lang="en-GB" sz="1100" u="none" cap="none" strike="noStrike">
                <a:solidFill>
                  <a:srgbClr val="000000"/>
                </a:solidFill>
                <a:latin typeface="Arial"/>
                <a:ea typeface="Arial"/>
                <a:cs typeface="Arial"/>
                <a:sym typeface="Arial"/>
              </a:rPr>
              <a:t> hours/member of work each to get to this point</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Shape 20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GB"/>
              <a:t>Gantt chart not changed </a:t>
            </a:r>
            <a:endParaRPr b="1"/>
          </a:p>
          <a:p>
            <a:pPr indent="0" lvl="0" marL="0" marR="0" rtl="0" algn="l">
              <a:lnSpc>
                <a:spcPct val="100000"/>
              </a:lnSpc>
              <a:spcBef>
                <a:spcPts val="0"/>
              </a:spcBef>
              <a:spcAft>
                <a:spcPts val="0"/>
              </a:spcAft>
              <a:buClr>
                <a:srgbClr val="000000"/>
              </a:buClr>
              <a:buSzPts val="1100"/>
              <a:buFont typeface="Arial"/>
              <a:buNone/>
            </a:pPr>
            <a:r>
              <a:rPr b="1" lang="en-GB"/>
              <a:t>We just need to be careful with it due to allowing Michal to do further work on the line sensor and as Mariyanna is still not back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Finn: W</a:t>
            </a:r>
            <a:r>
              <a:rPr lang="en-GB"/>
              <a:t>e have achieved our 4 key milestones for this demo. Line following, Speech Commands, Dynamic collision avoidance and Motor Pointer. We have brought all these 4 features together and will be demonstrated later on the live demo. Devidas will talk about the line following.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Shape 21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Here we have what we plan to have completed for Demo </a:t>
            </a:r>
            <a:r>
              <a:rPr lang="en-GB"/>
              <a:t>3</a:t>
            </a:r>
            <a:r>
              <a:rPr b="0" i="0" lang="en-GB" sz="1100" u="none" cap="none" strike="noStrike">
                <a:solidFill>
                  <a:srgbClr val="000000"/>
                </a:solidFill>
                <a:latin typeface="Arial"/>
                <a:ea typeface="Arial"/>
                <a:cs typeface="Arial"/>
                <a:sym typeface="Arial"/>
              </a:rPr>
              <a:t>.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Address the </a:t>
            </a:r>
            <a:r>
              <a:rPr lang="en-GB"/>
              <a:t>3</a:t>
            </a:r>
            <a:r>
              <a:rPr b="0" i="0" lang="en-GB" sz="1100" u="none" cap="none" strike="noStrike">
                <a:solidFill>
                  <a:srgbClr val="000000"/>
                </a:solidFill>
                <a:latin typeface="Arial"/>
                <a:ea typeface="Arial"/>
                <a:cs typeface="Arial"/>
                <a:sym typeface="Arial"/>
              </a:rPr>
              <a:t> points</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000000"/>
                </a:solidFill>
                <a:latin typeface="Arial"/>
                <a:ea typeface="Arial"/>
                <a:cs typeface="Arial"/>
                <a:sym typeface="Arial"/>
              </a:rPr>
              <a:t>The only difference with this is like Michal said we are building a custom line sensor for this demo.</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Shape 21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a:t>Thank for listening </a:t>
            </a:r>
            <a:endParaRPr/>
          </a:p>
          <a:p>
            <a:pPr indent="0" lvl="0" marL="0" marR="0" rtl="0" algn="l">
              <a:lnSpc>
                <a:spcPct val="100000"/>
              </a:lnSpc>
              <a:spcBef>
                <a:spcPts val="0"/>
              </a:spcBef>
              <a:spcAft>
                <a:spcPts val="0"/>
              </a:spcAft>
              <a:buClr>
                <a:srgbClr val="000000"/>
              </a:buClr>
              <a:buSzPts val="1100"/>
              <a:buFont typeface="Arial"/>
              <a:buNone/>
            </a:pPr>
            <a:r>
              <a:rPr lang="en-GB"/>
              <a:t>Ask for questions or suggestion </a:t>
            </a:r>
            <a:endParaRPr/>
          </a:p>
          <a:p>
            <a:pPr indent="0" lvl="0" marL="0" marR="0" rtl="0" algn="l">
              <a:lnSpc>
                <a:spcPct val="100000"/>
              </a:lnSpc>
              <a:spcBef>
                <a:spcPts val="0"/>
              </a:spcBef>
              <a:spcAft>
                <a:spcPts val="0"/>
              </a:spcAft>
              <a:buClr>
                <a:srgbClr val="000000"/>
              </a:buClr>
              <a:buSzPts val="1100"/>
              <a:buFont typeface="Arial"/>
              <a:buNone/>
            </a:pPr>
            <a:r>
              <a:rPr lang="en-GB"/>
              <a:t>Invite to try the product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Shape 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robot uses 2 lego sensors to reliably follow the white line. To be more precise, only the right sensor is actually following the line and the left one is only waiting for a branch. That way the robot detects when it needs to turn or keep moving forward. The motors use PID controller to interpret sensor readings and move accordingly. One sensor just for line following turned out to be enough, but we have also tried incorporating custom light sensors to give better understanding where the line is. And now Michal will take us through the enhancements we’ve made to the sensing package.</a:t>
            </a:r>
            <a:endParaRPr/>
          </a:p>
        </p:txBody>
      </p:sp>
      <p:sp>
        <p:nvSpPr>
          <p:cNvPr id="70" name="Shape 70"/>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As the essential feature of our robot is to navigate the space effectively, we need to ensure it has the necessary information to do so.</a:t>
            </a:r>
            <a:endParaRPr/>
          </a:p>
          <a:p>
            <a:pPr indent="0" lvl="0" marL="0">
              <a:spcBef>
                <a:spcPts val="0"/>
              </a:spcBef>
              <a:spcAft>
                <a:spcPts val="0"/>
              </a:spcAft>
              <a:buNone/>
            </a:pPr>
            <a:r>
              <a:rPr lang="en-GB"/>
              <a:t>Our starting point - EV3 system - has relatively limited sensing capabilities - the number of sensors is limited to 4, which is a low number. Our focus is on reliable line following as a means of getting where we want to and obstacle avoidance - as a means of not getting where we don’t want to.</a:t>
            </a:r>
            <a:br>
              <a:rPr lang="en-GB"/>
            </a:br>
            <a:r>
              <a:rPr lang="en-GB"/>
              <a:t>It is important as the robot has to operate in an environment with humans, so it cannot be dangerous, yet it has to be active and helpful.</a:t>
            </a:r>
            <a:br>
              <a:rPr lang="en-GB"/>
            </a:br>
            <a:r>
              <a:rPr lang="en-GB"/>
              <a:t>The last advantage is that we can increase the polling rate (LEGO sensors run at approx 10Hz) so that we can run our control loop more frequently.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 name="Shape 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sensor is relatively simple. 6 </a:t>
            </a:r>
            <a:r>
              <a:rPr lang="en-GB"/>
              <a:t>opto reflective</a:t>
            </a:r>
            <a:r>
              <a:rPr lang="en-GB"/>
              <a:t> transducers (our main sensing elements) are accompanied by a microcontroller that takes care of </a:t>
            </a:r>
            <a:r>
              <a:rPr lang="en-GB"/>
              <a:t>digitising</a:t>
            </a:r>
            <a:r>
              <a:rPr lang="en-GB"/>
              <a:t> the readings for further processing. The placement of the sensors ensures that the line position can be uniquely determined.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The sensor was assembled and the graph shows the results of the tests. The sensor was mounted at a fixed distance above the ground and moved around the line. We can clearly see the bimodal distribution indicating useful information to be extracted.</a:t>
            </a:r>
            <a:br>
              <a:rPr lang="en-GB"/>
            </a:br>
            <a:r>
              <a:rPr lang="en-GB"/>
              <a:t>The right peaks correspond to the floor, whereas the left correspond to the line.</a:t>
            </a:r>
            <a:br>
              <a:rPr lang="en-GB"/>
            </a:br>
            <a:r>
              <a:rPr lang="en-GB"/>
              <a:t>Our focus next is to increase the separation between the readings to remove </a:t>
            </a:r>
            <a:r>
              <a:rPr lang="en-GB"/>
              <a:t>ambiguities</a:t>
            </a:r>
            <a:r>
              <a:rPr lang="en-GB"/>
              <a:t> (note that the histogram range is only from 100 to 250, roughly half of the theoretical range).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 name="Shape 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Similar graph - histogram showing readings obtained while the robot was following the line. It is clear that the central sensors were often floating over the edge of the line, hence the intermediate values. Increased separation should solve this issue.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Last part is the coverage and resolution. This graph shows the reference point of the LEGO sensors setup.</a:t>
            </a:r>
            <a:endParaRPr/>
          </a:p>
          <a:p>
            <a:pPr indent="0" lvl="0" marL="0" rtl="0">
              <a:spcBef>
                <a:spcPts val="0"/>
              </a:spcBef>
              <a:spcAft>
                <a:spcPts val="0"/>
              </a:spcAft>
              <a:buNone/>
            </a:pPr>
            <a:r>
              <a:rPr lang="en-GB"/>
              <a:t>Sensor reading on the y axis, distance travelled on the x. Only two sensors, hard to infer the line’s relative position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t>Analogous graph for our custom sensor. The line can be traced precisely throughout the entire pass. Higher refresh rate allows to capture more intermediate values, increasing resolution. The use of many sensors allow for better branch detection and range extrapolation.</a:t>
            </a:r>
            <a:br>
              <a:rPr lang="en-GB"/>
            </a:br>
            <a:r>
              <a:rPr lang="en-GB"/>
              <a:t>As soon as we incorporate it into our line-following, the performance should increase.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Shape 10"/>
          <p:cNvSpPr/>
          <p:nvPr/>
        </p:nvSpPr>
        <p:spPr>
          <a:xfrm>
            <a:off x="-125" y="0"/>
            <a:ext cx="9144250" cy="4398100"/>
          </a:xfrm>
          <a:custGeom>
            <a:pathLst>
              <a:path extrusionOk="0" h="120000" w="120000">
                <a:moveTo>
                  <a:pt x="0" y="0"/>
                </a:moveTo>
                <a:lnTo>
                  <a:pt x="120000" y="0"/>
                </a:lnTo>
                <a:lnTo>
                  <a:pt x="119996" y="48371"/>
                </a:lnTo>
                <a:lnTo>
                  <a:pt x="0" y="120000"/>
                </a:lnTo>
                <a:close/>
              </a:path>
            </a:pathLst>
          </a:custGeom>
          <a:solidFill>
            <a:schemeClr val="lt1"/>
          </a:solidFill>
          <a:ln>
            <a:noFill/>
          </a:ln>
        </p:spPr>
      </p:sp>
      <p:sp>
        <p:nvSpPr>
          <p:cNvPr id="11" name="Shape 11"/>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12" name="Shape 12"/>
          <p:cNvSpPr txBox="1"/>
          <p:nvPr>
            <p:ph idx="1" type="subTitle"/>
          </p:nvPr>
        </p:nvSpPr>
        <p:spPr>
          <a:xfrm>
            <a:off x="311700" y="1878560"/>
            <a:ext cx="4242600" cy="7383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1pPr>
            <a:lvl2pPr lvl="1"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2pPr>
            <a:lvl3pPr lvl="2"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3pPr>
            <a:lvl4pPr lvl="3"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4pPr>
            <a:lvl5pPr lvl="4"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5pPr>
            <a:lvl6pPr lvl="5"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6pPr>
            <a:lvl7pPr lvl="6"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7pPr>
            <a:lvl8pPr lvl="7"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8pPr>
            <a:lvl9pPr lvl="8" marR="0" rtl="0" algn="l">
              <a:lnSpc>
                <a:spcPct val="100000"/>
              </a:lnSpc>
              <a:spcBef>
                <a:spcPts val="0"/>
              </a:spcBef>
              <a:spcAft>
                <a:spcPts val="0"/>
              </a:spcAft>
              <a:buClr>
                <a:schemeClr val="lt2"/>
              </a:buClr>
              <a:buSzPts val="1600"/>
              <a:buFont typeface="Roboto"/>
              <a:buNone/>
              <a:defRPr b="0" i="0" sz="1600" u="none" cap="none" strike="noStrike">
                <a:solidFill>
                  <a:schemeClr val="lt2"/>
                </a:solidFill>
                <a:latin typeface="Roboto"/>
                <a:ea typeface="Roboto"/>
                <a:cs typeface="Roboto"/>
                <a:sym typeface="Roboto"/>
              </a:defRPr>
            </a:lvl9pPr>
          </a:lstStyle>
          <a:p/>
        </p:txBody>
      </p:sp>
      <p:sp>
        <p:nvSpPr>
          <p:cNvPr id="13" name="Shape 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4" name="Shape 14"/>
        <p:cNvGrpSpPr/>
        <p:nvPr/>
      </p:nvGrpSpPr>
      <p:grpSpPr>
        <a:xfrm>
          <a:off x="0" y="0"/>
          <a:ext cx="0" cy="0"/>
          <a:chOff x="0" y="0"/>
          <a:chExt cx="0" cy="0"/>
        </a:xfrm>
      </p:grpSpPr>
      <p:sp>
        <p:nvSpPr>
          <p:cNvPr id="15" name="Shape 1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Shape 1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17" name="Shape 17"/>
          <p:cNvSpPr txBox="1"/>
          <p:nvPr>
            <p:ph idx="1" type="body"/>
          </p:nvPr>
        </p:nvSpPr>
        <p:spPr>
          <a:xfrm>
            <a:off x="3117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8" name="Shape 18"/>
          <p:cNvSpPr txBox="1"/>
          <p:nvPr>
            <p:ph idx="2" type="body"/>
          </p:nvPr>
        </p:nvSpPr>
        <p:spPr>
          <a:xfrm>
            <a:off x="4832400" y="1505700"/>
            <a:ext cx="3999900" cy="30762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0" name="Shape 20"/>
        <p:cNvGrpSpPr/>
        <p:nvPr/>
      </p:nvGrpSpPr>
      <p:grpSpPr>
        <a:xfrm>
          <a:off x="0" y="0"/>
          <a:ext cx="0" cy="0"/>
          <a:chOff x="0" y="0"/>
          <a:chExt cx="0" cy="0"/>
        </a:xfrm>
      </p:grpSpPr>
      <p:sp>
        <p:nvSpPr>
          <p:cNvPr id="21" name="Shape 21"/>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Shape 2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23" name="Shape 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4" name="Shape 24"/>
        <p:cNvGrpSpPr/>
        <p:nvPr/>
      </p:nvGrpSpPr>
      <p:grpSpPr>
        <a:xfrm>
          <a:off x="0" y="0"/>
          <a:ext cx="0" cy="0"/>
          <a:chOff x="0" y="0"/>
          <a:chExt cx="0" cy="0"/>
        </a:xfrm>
      </p:grpSpPr>
      <p:sp>
        <p:nvSpPr>
          <p:cNvPr id="25" name="Shape 25"/>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Shape 26"/>
          <p:cNvSpPr txBox="1"/>
          <p:nvPr>
            <p:ph idx="1" type="body"/>
          </p:nvPr>
        </p:nvSpPr>
        <p:spPr>
          <a:xfrm>
            <a:off x="311700" y="4521400"/>
            <a:ext cx="7979400" cy="4605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lt1"/>
              </a:buClr>
              <a:buSzPts val="1300"/>
              <a:buFont typeface="Merriweather"/>
              <a:buNone/>
              <a:defRPr b="0" i="0" sz="1300" u="none" cap="none" strike="noStrike">
                <a:solidFill>
                  <a:schemeClr val="lt1"/>
                </a:solidFill>
                <a:latin typeface="Merriweather"/>
                <a:ea typeface="Merriweather"/>
                <a:cs typeface="Merriweather"/>
                <a:sym typeface="Merriweather"/>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sp>
        <p:nvSpPr>
          <p:cNvPr id="29" name="Shape 29"/>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Shape 30"/>
          <p:cNvSpPr/>
          <p:nvPr/>
        </p:nvSpPr>
        <p:spPr>
          <a:xfrm>
            <a:off x="0" y="44125"/>
            <a:ext cx="4313625" cy="4399375"/>
          </a:xfrm>
          <a:custGeom>
            <a:pathLst>
              <a:path extrusionOk="0" h="120000" w="120000">
                <a:moveTo>
                  <a:pt x="0" y="107"/>
                </a:moveTo>
                <a:lnTo>
                  <a:pt x="119912" y="0"/>
                </a:lnTo>
                <a:lnTo>
                  <a:pt x="120000" y="86290"/>
                </a:lnTo>
                <a:lnTo>
                  <a:pt x="0" y="119999"/>
                </a:lnTo>
                <a:close/>
              </a:path>
            </a:pathLst>
          </a:custGeom>
          <a:solidFill>
            <a:schemeClr val="accent2"/>
          </a:solidFill>
          <a:ln>
            <a:noFill/>
          </a:ln>
        </p:spPr>
      </p:sp>
      <p:sp>
        <p:nvSpPr>
          <p:cNvPr id="31" name="Shape 31"/>
          <p:cNvSpPr/>
          <p:nvPr/>
        </p:nvSpPr>
        <p:spPr>
          <a:xfrm>
            <a:off x="-125" y="0"/>
            <a:ext cx="4316900" cy="4395600"/>
          </a:xfrm>
          <a:custGeom>
            <a:pathLst>
              <a:path extrusionOk="0" h="120000" w="120000">
                <a:moveTo>
                  <a:pt x="0" y="4"/>
                </a:moveTo>
                <a:lnTo>
                  <a:pt x="120000" y="0"/>
                </a:lnTo>
                <a:lnTo>
                  <a:pt x="119920" y="86296"/>
                </a:lnTo>
                <a:lnTo>
                  <a:pt x="0" y="120000"/>
                </a:lnTo>
                <a:close/>
              </a:path>
            </a:pathLst>
          </a:custGeom>
          <a:solidFill>
            <a:schemeClr val="dk1"/>
          </a:solidFill>
          <a:ln>
            <a:noFill/>
          </a:ln>
        </p:spPr>
      </p:sp>
      <p:sp>
        <p:nvSpPr>
          <p:cNvPr id="32" name="Shape 32"/>
          <p:cNvSpPr txBox="1"/>
          <p:nvPr>
            <p:ph type="title"/>
          </p:nvPr>
        </p:nvSpPr>
        <p:spPr>
          <a:xfrm>
            <a:off x="311725" y="500925"/>
            <a:ext cx="3706500" cy="25089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3" name="Shape 33"/>
          <p:cNvSpPr txBox="1"/>
          <p:nvPr>
            <p:ph idx="1" type="body"/>
          </p:nvPr>
        </p:nvSpPr>
        <p:spPr>
          <a:xfrm>
            <a:off x="4644675" y="500925"/>
            <a:ext cx="4166400" cy="4098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5" name="Shape 35"/>
        <p:cNvGrpSpPr/>
        <p:nvPr/>
      </p:nvGrpSpPr>
      <p:grpSpPr>
        <a:xfrm>
          <a:off x="0" y="0"/>
          <a:ext cx="0" cy="0"/>
          <a:chOff x="0" y="0"/>
          <a:chExt cx="0" cy="0"/>
        </a:xfrm>
      </p:grpSpPr>
      <p:sp>
        <p:nvSpPr>
          <p:cNvPr id="36" name="Shape 36"/>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311725" y="500925"/>
            <a:ext cx="3127500" cy="18291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38" name="Shape 38"/>
          <p:cNvSpPr txBox="1"/>
          <p:nvPr>
            <p:ph idx="1" type="body"/>
          </p:nvPr>
        </p:nvSpPr>
        <p:spPr>
          <a:xfrm>
            <a:off x="311700" y="2390650"/>
            <a:ext cx="3127500" cy="22980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39" name="Shape 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0" name="Shape 40"/>
        <p:cNvGrpSpPr/>
        <p:nvPr/>
      </p:nvGrpSpPr>
      <p:grpSpPr>
        <a:xfrm>
          <a:off x="0" y="0"/>
          <a:ext cx="0" cy="0"/>
          <a:chOff x="0" y="0"/>
          <a:chExt cx="0" cy="0"/>
        </a:xfrm>
      </p:grpSpPr>
      <p:sp>
        <p:nvSpPr>
          <p:cNvPr id="41" name="Shape 41"/>
          <p:cNvSpPr txBox="1"/>
          <p:nvPr>
            <p:ph type="title"/>
          </p:nvPr>
        </p:nvSpPr>
        <p:spPr>
          <a:xfrm>
            <a:off x="311675" y="798600"/>
            <a:ext cx="6247800" cy="35463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3600"/>
              <a:buFont typeface="Merriweather"/>
              <a:buNone/>
              <a:defRPr b="0" i="0" sz="3600" u="none" cap="none" strike="noStrike">
                <a:solidFill>
                  <a:schemeClr val="accent1"/>
                </a:solidFill>
                <a:latin typeface="Merriweather"/>
                <a:ea typeface="Merriweather"/>
                <a:cs typeface="Merriweather"/>
                <a:sym typeface="Merriweather"/>
              </a:defRPr>
            </a:lvl9pPr>
          </a:lstStyle>
          <a:p/>
        </p:txBody>
      </p:sp>
      <p:sp>
        <p:nvSpPr>
          <p:cNvPr id="42" name="Shape 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3" name="Shape 43"/>
        <p:cNvGrpSpPr/>
        <p:nvPr/>
      </p:nvGrpSpPr>
      <p:grpSpPr>
        <a:xfrm>
          <a:off x="0" y="0"/>
          <a:ext cx="0" cy="0"/>
          <a:chOff x="0" y="0"/>
          <a:chExt cx="0" cy="0"/>
        </a:xfrm>
      </p:grpSpPr>
      <p:sp>
        <p:nvSpPr>
          <p:cNvPr id="44" name="Shape 44"/>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Shape 45"/>
          <p:cNvSpPr txBox="1"/>
          <p:nvPr>
            <p:ph type="title"/>
          </p:nvPr>
        </p:nvSpPr>
        <p:spPr>
          <a:xfrm>
            <a:off x="311300" y="500925"/>
            <a:ext cx="3704400" cy="20496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2800"/>
              <a:buFont typeface="Merriweather"/>
              <a:buNone/>
              <a:defRPr b="0" i="0" sz="2800" u="none" cap="none" strike="noStrike">
                <a:solidFill>
                  <a:schemeClr val="lt1"/>
                </a:solidFill>
                <a:latin typeface="Merriweather"/>
                <a:ea typeface="Merriweather"/>
                <a:cs typeface="Merriweather"/>
                <a:sym typeface="Merriweather"/>
              </a:defRPr>
            </a:lvl9pPr>
          </a:lstStyle>
          <a:p/>
        </p:txBody>
      </p:sp>
      <p:sp>
        <p:nvSpPr>
          <p:cNvPr id="46" name="Shape 46"/>
          <p:cNvSpPr txBox="1"/>
          <p:nvPr>
            <p:ph idx="1" type="subTitle"/>
          </p:nvPr>
        </p:nvSpPr>
        <p:spPr>
          <a:xfrm>
            <a:off x="304800" y="2626725"/>
            <a:ext cx="3704400" cy="926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1pPr>
            <a:lvl2pPr lvl="1"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2pPr>
            <a:lvl3pPr lvl="2"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3pPr>
            <a:lvl4pPr lvl="3"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4pPr>
            <a:lvl5pPr lvl="4"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5pPr>
            <a:lvl6pPr lvl="5"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6pPr>
            <a:lvl7pPr lvl="6"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7pPr>
            <a:lvl8pPr lvl="7"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8pPr>
            <a:lvl9pPr lvl="8" marR="0" rtl="0" algn="l">
              <a:lnSpc>
                <a:spcPct val="100000"/>
              </a:lnSpc>
              <a:spcBef>
                <a:spcPts val="0"/>
              </a:spcBef>
              <a:spcAft>
                <a:spcPts val="0"/>
              </a:spcAft>
              <a:buClr>
                <a:schemeClr val="accent2"/>
              </a:buClr>
              <a:buSzPts val="1600"/>
              <a:buFont typeface="Roboto"/>
              <a:buNone/>
              <a:defRPr b="0" i="0" sz="1600" u="none" cap="none" strike="noStrike">
                <a:solidFill>
                  <a:schemeClr val="accent2"/>
                </a:solidFill>
                <a:latin typeface="Roboto"/>
                <a:ea typeface="Roboto"/>
                <a:cs typeface="Roboto"/>
                <a:sym typeface="Roboto"/>
              </a:defRPr>
            </a:lvl9pPr>
          </a:lstStyle>
          <a:p/>
        </p:txBody>
      </p:sp>
      <p:sp>
        <p:nvSpPr>
          <p:cNvPr id="47" name="Shape 47"/>
          <p:cNvSpPr txBox="1"/>
          <p:nvPr>
            <p:ph idx="2" type="body"/>
          </p:nvPr>
        </p:nvSpPr>
        <p:spPr>
          <a:xfrm>
            <a:off x="4879025" y="500925"/>
            <a:ext cx="3954000" cy="41115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48" name="Shape 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49" name="Shape 49"/>
        <p:cNvGrpSpPr/>
        <p:nvPr/>
      </p:nvGrpSpPr>
      <p:grpSpPr>
        <a:xfrm>
          <a:off x="0" y="0"/>
          <a:ext cx="0" cy="0"/>
          <a:chOff x="0" y="0"/>
          <a:chExt cx="0" cy="0"/>
        </a:xfrm>
      </p:grpSpPr>
      <p:sp>
        <p:nvSpPr>
          <p:cNvPr id="50" name="Shape 50"/>
          <p:cNvSpPr txBox="1"/>
          <p:nvPr>
            <p:ph type="title"/>
          </p:nvPr>
        </p:nvSpPr>
        <p:spPr>
          <a:xfrm>
            <a:off x="311750" y="831175"/>
            <a:ext cx="5334900" cy="1244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1pPr>
            <a:lvl2pPr lvl="1"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2pPr>
            <a:lvl3pPr lvl="2"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3pPr>
            <a:lvl4pPr lvl="3"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4pPr>
            <a:lvl5pPr lvl="4"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5pPr>
            <a:lvl6pPr lvl="5"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6pPr>
            <a:lvl7pPr lvl="6"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7pPr>
            <a:lvl8pPr lvl="7"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8pPr>
            <a:lvl9pPr lvl="8" marR="0" rtl="0" algn="l">
              <a:lnSpc>
                <a:spcPct val="100000"/>
              </a:lnSpc>
              <a:spcBef>
                <a:spcPts val="0"/>
              </a:spcBef>
              <a:spcAft>
                <a:spcPts val="0"/>
              </a:spcAft>
              <a:buClr>
                <a:schemeClr val="lt1"/>
              </a:buClr>
              <a:buSzPts val="10000"/>
              <a:buFont typeface="Merriweather"/>
              <a:buNone/>
              <a:defRPr b="0" i="0" sz="10000" u="none" cap="none" strike="noStrike">
                <a:solidFill>
                  <a:schemeClr val="lt1"/>
                </a:solidFill>
                <a:latin typeface="Merriweather"/>
                <a:ea typeface="Merriweather"/>
                <a:cs typeface="Merriweather"/>
                <a:sym typeface="Merriweather"/>
              </a:defRPr>
            </a:lvl9pPr>
          </a:lstStyle>
          <a:p/>
        </p:txBody>
      </p:sp>
      <p:sp>
        <p:nvSpPr>
          <p:cNvPr id="51" name="Shape 51"/>
          <p:cNvSpPr txBox="1"/>
          <p:nvPr>
            <p:ph idx="1" type="body"/>
          </p:nvPr>
        </p:nvSpPr>
        <p:spPr>
          <a:xfrm>
            <a:off x="311700" y="2121425"/>
            <a:ext cx="5334900" cy="9426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accent2"/>
              </a:buClr>
              <a:buSzPts val="1300"/>
              <a:buFont typeface="Roboto"/>
              <a:buChar char="●"/>
              <a:defRPr b="0" i="0" sz="1300" u="none" cap="none" strike="noStrike">
                <a:solidFill>
                  <a:schemeClr val="accent2"/>
                </a:solidFill>
                <a:latin typeface="Roboto"/>
                <a:ea typeface="Roboto"/>
                <a:cs typeface="Roboto"/>
                <a:sym typeface="Roboto"/>
              </a:defRPr>
            </a:lvl1pPr>
            <a:lvl2pPr indent="-298450" lvl="1" marL="914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accent2"/>
              </a:buClr>
              <a:buSzPts val="1100"/>
              <a:buFont typeface="Roboto"/>
              <a:buChar char="■"/>
              <a:defRPr b="0" i="0" sz="1100" u="none" cap="none" strike="noStrike">
                <a:solidFill>
                  <a:schemeClr val="accent2"/>
                </a:solidFill>
                <a:latin typeface="Roboto"/>
                <a:ea typeface="Roboto"/>
                <a:cs typeface="Roboto"/>
                <a:sym typeface="Roboto"/>
              </a:defRPr>
            </a:lvl9pPr>
          </a:lstStyle>
          <a:p/>
        </p:txBody>
      </p:sp>
      <p:sp>
        <p:nvSpPr>
          <p:cNvPr id="52" name="Shape 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1pPr>
            <a:lvl2pPr lvl="1"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2pPr>
            <a:lvl3pPr lvl="2"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3pPr>
            <a:lvl4pPr lvl="3"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4pPr>
            <a:lvl5pPr lvl="4"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5pPr>
            <a:lvl6pPr lvl="5"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6pPr>
            <a:lvl7pPr lvl="6"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7pPr>
            <a:lvl8pPr lvl="7"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8pPr>
            <a:lvl9pPr lvl="8" marR="0" rtl="0" algn="l">
              <a:lnSpc>
                <a:spcPct val="100000"/>
              </a:lnSpc>
              <a:spcBef>
                <a:spcPts val="0"/>
              </a:spcBef>
              <a:spcAft>
                <a:spcPts val="0"/>
              </a:spcAft>
              <a:buClr>
                <a:schemeClr val="accent1"/>
              </a:buClr>
              <a:buSzPts val="2800"/>
              <a:buFont typeface="Merriweather"/>
              <a:buNone/>
              <a:defRPr b="0" i="0" sz="2800" u="none" cap="none" strike="noStrike">
                <a:solidFill>
                  <a:schemeClr val="accent1"/>
                </a:solidFill>
                <a:latin typeface="Merriweather"/>
                <a:ea typeface="Merriweather"/>
                <a:cs typeface="Merriweather"/>
                <a:sym typeface="Merriweather"/>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marR="0" rtl="0" algn="l">
              <a:lnSpc>
                <a:spcPct val="115000"/>
              </a:lnSpc>
              <a:spcBef>
                <a:spcPts val="0"/>
              </a:spcBef>
              <a:spcAft>
                <a:spcPts val="0"/>
              </a:spcAft>
              <a:buClr>
                <a:schemeClr val="dk2"/>
              </a:buClr>
              <a:buSzPts val="1300"/>
              <a:buFont typeface="Roboto"/>
              <a:buChar char="●"/>
              <a:defRPr b="0" i="0" sz="1300" u="none" cap="none" strike="noStrike">
                <a:solidFill>
                  <a:schemeClr val="dk2"/>
                </a:solidFill>
                <a:latin typeface="Roboto"/>
                <a:ea typeface="Roboto"/>
                <a:cs typeface="Roboto"/>
                <a:sym typeface="Roboto"/>
              </a:defRPr>
            </a:lvl1pPr>
            <a:lvl2pPr indent="-298450" lvl="1" marL="914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2pPr>
            <a:lvl3pPr indent="-298450" lvl="2" marL="1371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3pPr>
            <a:lvl4pPr indent="-298450" lvl="3" marL="18288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4pPr>
            <a:lvl5pPr indent="-298450" lvl="4" marL="22860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5pPr>
            <a:lvl6pPr indent="-298450" lvl="5" marL="27432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6pPr>
            <a:lvl7pPr indent="-298450" lvl="6" marL="32004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7pPr>
            <a:lvl8pPr indent="-298450" lvl="7" marL="3657600" marR="0" rtl="0" algn="l">
              <a:lnSpc>
                <a:spcPct val="115000"/>
              </a:lnSpc>
              <a:spcBef>
                <a:spcPts val="1600"/>
              </a:spcBef>
              <a:spcAft>
                <a:spcPts val="0"/>
              </a:spcAft>
              <a:buClr>
                <a:schemeClr val="dk2"/>
              </a:buClr>
              <a:buSzPts val="1100"/>
              <a:buFont typeface="Roboto"/>
              <a:buChar char="○"/>
              <a:defRPr b="0" i="0" sz="1100" u="none" cap="none" strike="noStrike">
                <a:solidFill>
                  <a:schemeClr val="dk2"/>
                </a:solidFill>
                <a:latin typeface="Roboto"/>
                <a:ea typeface="Roboto"/>
                <a:cs typeface="Roboto"/>
                <a:sym typeface="Roboto"/>
              </a:defRPr>
            </a:lvl8pPr>
            <a:lvl9pPr indent="-298450" lvl="8" marL="4114800" marR="0" rtl="0" algn="l">
              <a:lnSpc>
                <a:spcPct val="115000"/>
              </a:lnSpc>
              <a:spcBef>
                <a:spcPts val="1600"/>
              </a:spcBef>
              <a:spcAft>
                <a:spcPts val="1600"/>
              </a:spcAft>
              <a:buClr>
                <a:schemeClr val="dk2"/>
              </a:buClr>
              <a:buSzPts val="1100"/>
              <a:buFont typeface="Roboto"/>
              <a:buChar char="■"/>
              <a:defRPr b="0" i="0" sz="1100" u="none" cap="none" strike="noStrike">
                <a:solidFill>
                  <a:schemeClr val="dk2"/>
                </a:solidFill>
                <a:latin typeface="Roboto"/>
                <a:ea typeface="Roboto"/>
                <a:cs typeface="Roboto"/>
                <a:sym typeface="Robo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10.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4.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Shape 59"/>
          <p:cNvSpPr txBox="1"/>
          <p:nvPr>
            <p:ph type="ctrTitle"/>
          </p:nvPr>
        </p:nvSpPr>
        <p:spPr>
          <a:xfrm>
            <a:off x="311700" y="539725"/>
            <a:ext cx="8520600" cy="1282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600"/>
              <a:buFont typeface="Merriweather"/>
              <a:buNone/>
            </a:pPr>
            <a:r>
              <a:rPr b="1" i="0" lang="en-GB" sz="5500" u="none" cap="none" strike="noStrike">
                <a:solidFill>
                  <a:schemeClr val="lt2"/>
                </a:solidFill>
                <a:latin typeface="Roboto"/>
                <a:ea typeface="Roboto"/>
                <a:cs typeface="Roboto"/>
                <a:sym typeface="Roboto"/>
              </a:rPr>
              <a:t>RoboTour</a:t>
            </a:r>
            <a:endParaRPr b="1" i="0" sz="5500" u="none" cap="none" strike="noStrike">
              <a:solidFill>
                <a:schemeClr val="lt2"/>
              </a:solidFill>
              <a:latin typeface="Roboto"/>
              <a:ea typeface="Roboto"/>
              <a:cs typeface="Roboto"/>
              <a:sym typeface="Roboto"/>
            </a:endParaRPr>
          </a:p>
          <a:p>
            <a:pPr indent="0" lvl="0" marL="0" marR="0" rtl="0" algn="ctr">
              <a:lnSpc>
                <a:spcPct val="100000"/>
              </a:lnSpc>
              <a:spcBef>
                <a:spcPts val="0"/>
              </a:spcBef>
              <a:spcAft>
                <a:spcPts val="0"/>
              </a:spcAft>
              <a:buClr>
                <a:schemeClr val="accent1"/>
              </a:buClr>
              <a:buSzPts val="3600"/>
              <a:buFont typeface="Merriweather"/>
              <a:buNone/>
            </a:pPr>
            <a:r>
              <a:rPr b="0" i="0" lang="en-GB" sz="2200" u="none" cap="none" strike="noStrike">
                <a:solidFill>
                  <a:schemeClr val="lt2"/>
                </a:solidFill>
                <a:latin typeface="Roboto"/>
                <a:ea typeface="Roboto"/>
                <a:cs typeface="Roboto"/>
                <a:sym typeface="Roboto"/>
              </a:rPr>
              <a:t>A robot that improves your experience in museums</a:t>
            </a:r>
            <a:endParaRPr b="0" i="0" sz="4800" u="none" cap="none" strike="noStrike">
              <a:solidFill>
                <a:schemeClr val="lt2"/>
              </a:solidFill>
              <a:latin typeface="Roboto"/>
              <a:ea typeface="Roboto"/>
              <a:cs typeface="Roboto"/>
              <a:sym typeface="Roboto"/>
            </a:endParaRPr>
          </a:p>
        </p:txBody>
      </p:sp>
      <p:pic>
        <p:nvPicPr>
          <p:cNvPr id="60" name="Shape 60"/>
          <p:cNvPicPr preferRelativeResize="0"/>
          <p:nvPr/>
        </p:nvPicPr>
        <p:blipFill rotWithShape="1">
          <a:blip r:embed="rId3">
            <a:alphaModFix/>
          </a:blip>
          <a:srcRect b="0" l="8827" r="11988" t="0"/>
          <a:stretch/>
        </p:blipFill>
        <p:spPr>
          <a:xfrm>
            <a:off x="5617725" y="2401075"/>
            <a:ext cx="3474600" cy="2742425"/>
          </a:xfrm>
          <a:prstGeom prst="rect">
            <a:avLst/>
          </a:prstGeom>
          <a:noFill/>
          <a:ln>
            <a:noFill/>
          </a:ln>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Shape 12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Architecture</a:t>
            </a:r>
            <a:endParaRPr>
              <a:latin typeface="Roboto"/>
              <a:ea typeface="Roboto"/>
              <a:cs typeface="Roboto"/>
              <a:sym typeface="Roboto"/>
            </a:endParaRPr>
          </a:p>
        </p:txBody>
      </p:sp>
      <p:pic>
        <p:nvPicPr>
          <p:cNvPr id="123" name="Shape 123"/>
          <p:cNvPicPr preferRelativeResize="0"/>
          <p:nvPr/>
        </p:nvPicPr>
        <p:blipFill>
          <a:blip r:embed="rId3">
            <a:alphaModFix/>
          </a:blip>
          <a:stretch>
            <a:fillRect/>
          </a:stretch>
        </p:blipFill>
        <p:spPr>
          <a:xfrm>
            <a:off x="126475" y="1535725"/>
            <a:ext cx="8705850" cy="3114675"/>
          </a:xfrm>
          <a:prstGeom prst="rect">
            <a:avLst/>
          </a:prstGeom>
          <a:noFill/>
          <a:ln>
            <a:noFill/>
          </a:ln>
        </p:spPr>
      </p:pic>
      <p:sp>
        <p:nvSpPr>
          <p:cNvPr id="124" name="Shape 124"/>
          <p:cNvSpPr txBox="1"/>
          <p:nvPr/>
        </p:nvSpPr>
        <p:spPr>
          <a:xfrm>
            <a:off x="2051050" y="4833000"/>
            <a:ext cx="50418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8:</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Sensing subsystem architecture</a:t>
            </a:r>
            <a:endParaRPr sz="1000">
              <a:solidFill>
                <a:schemeClr val="dk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Shape 129"/>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Basic Speech Commands</a:t>
            </a:r>
            <a:br>
              <a:rPr i="0" lang="en-GB" sz="2800" u="none" cap="none" strike="noStrike">
                <a:solidFill>
                  <a:srgbClr val="000000"/>
                </a:solidFill>
                <a:latin typeface="Roboto"/>
                <a:ea typeface="Roboto"/>
                <a:cs typeface="Roboto"/>
                <a:sym typeface="Roboto"/>
              </a:rPr>
            </a:br>
            <a:endParaRPr i="0" sz="2800" u="none" cap="none" strike="noStrike">
              <a:solidFill>
                <a:schemeClr val="lt1"/>
              </a:solidFill>
              <a:latin typeface="Roboto"/>
              <a:ea typeface="Roboto"/>
              <a:cs typeface="Roboto"/>
              <a:sym typeface="Roboto"/>
            </a:endParaRPr>
          </a:p>
        </p:txBody>
      </p:sp>
      <p:sp>
        <p:nvSpPr>
          <p:cNvPr id="130" name="Shape 130"/>
          <p:cNvSpPr txBox="1"/>
          <p:nvPr>
            <p:ph idx="1" type="body"/>
          </p:nvPr>
        </p:nvSpPr>
        <p:spPr>
          <a:xfrm>
            <a:off x="311700" y="1505700"/>
            <a:ext cx="8346300" cy="3076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Clr>
                <a:schemeClr val="dk2"/>
              </a:buClr>
              <a:buSzPts val="1600"/>
              <a:buFont typeface="Roboto"/>
              <a:buChar char="●"/>
            </a:pPr>
            <a:r>
              <a:rPr b="0" i="0" lang="en-GB" sz="1600" u="none" cap="none" strike="noStrike">
                <a:latin typeface="Roboto"/>
                <a:ea typeface="Roboto"/>
                <a:cs typeface="Roboto"/>
                <a:sym typeface="Roboto"/>
              </a:rPr>
              <a:t>The user can interact with the robot through the app via speech. </a:t>
            </a:r>
            <a:endParaRPr sz="1600"/>
          </a:p>
          <a:p>
            <a:pPr indent="-330200" lvl="1" marL="914400" marR="0" rtl="0" algn="l">
              <a:lnSpc>
                <a:spcPct val="115000"/>
              </a:lnSpc>
              <a:spcBef>
                <a:spcPts val="0"/>
              </a:spcBef>
              <a:spcAft>
                <a:spcPts val="0"/>
              </a:spcAft>
              <a:buSzPts val="1600"/>
              <a:buChar char="○"/>
            </a:pPr>
            <a:r>
              <a:rPr b="0" i="0" lang="en-GB" sz="1600" u="none" cap="none" strike="noStrike">
                <a:latin typeface="Roboto"/>
                <a:ea typeface="Roboto"/>
                <a:cs typeface="Roboto"/>
                <a:sym typeface="Roboto"/>
              </a:rPr>
              <a:t>e.g. “Take me to </a:t>
            </a:r>
            <a:r>
              <a:rPr lang="en-GB" sz="1600"/>
              <a:t>the Mona Lisa</a:t>
            </a:r>
            <a:r>
              <a:rPr b="0" i="0" lang="en-GB" sz="1600" u="none" cap="none" strike="noStrike">
                <a:latin typeface="Roboto"/>
                <a:ea typeface="Roboto"/>
                <a:cs typeface="Roboto"/>
                <a:sym typeface="Roboto"/>
              </a:rPr>
              <a:t>”.</a:t>
            </a:r>
            <a:endParaRPr b="0" i="0" sz="1600" u="none" cap="none" strike="noStrike">
              <a:latin typeface="Roboto"/>
              <a:ea typeface="Roboto"/>
              <a:cs typeface="Roboto"/>
              <a:sym typeface="Roboto"/>
            </a:endParaRPr>
          </a:p>
          <a:p>
            <a:pPr indent="-330200" lvl="0" marL="457200" marR="0" rtl="0" algn="l">
              <a:lnSpc>
                <a:spcPct val="115000"/>
              </a:lnSpc>
              <a:spcBef>
                <a:spcPts val="0"/>
              </a:spcBef>
              <a:spcAft>
                <a:spcPts val="0"/>
              </a:spcAft>
              <a:buClr>
                <a:schemeClr val="dk2"/>
              </a:buClr>
              <a:buSzPts val="1600"/>
              <a:buFont typeface="Roboto"/>
              <a:buChar char="●"/>
            </a:pPr>
            <a:r>
              <a:rPr lang="en-GB" sz="1600"/>
              <a:t>Additional feature added:</a:t>
            </a:r>
            <a:endParaRPr sz="1600"/>
          </a:p>
          <a:p>
            <a:pPr indent="-330200" lvl="1" marL="914400" marR="0" rtl="0" algn="l">
              <a:lnSpc>
                <a:spcPct val="115000"/>
              </a:lnSpc>
              <a:spcBef>
                <a:spcPts val="0"/>
              </a:spcBef>
              <a:spcAft>
                <a:spcPts val="0"/>
              </a:spcAft>
              <a:buSzPts val="1600"/>
              <a:buChar char="○"/>
            </a:pPr>
            <a:r>
              <a:rPr lang="en-GB" sz="1600"/>
              <a:t>Allowing users to search by text</a:t>
            </a:r>
            <a:endParaRPr sz="1600"/>
          </a:p>
          <a:p>
            <a:pPr indent="-330200" lvl="1" marL="914400" rtl="0">
              <a:spcBef>
                <a:spcPts val="0"/>
              </a:spcBef>
              <a:spcAft>
                <a:spcPts val="0"/>
              </a:spcAft>
              <a:buSzPts val="1600"/>
              <a:buChar char="○"/>
            </a:pPr>
            <a:r>
              <a:rPr lang="en-GB" sz="1600"/>
              <a:t>Speech processing works with all supported languages</a:t>
            </a:r>
            <a:endParaRPr sz="1600"/>
          </a:p>
          <a:p>
            <a:pPr indent="0" lvl="0" marL="0" rtl="0">
              <a:spcBef>
                <a:spcPts val="0"/>
              </a:spcBef>
              <a:spcAft>
                <a:spcPts val="0"/>
              </a:spcAft>
              <a:buNone/>
            </a:pPr>
            <a:r>
              <a:t/>
            </a:r>
            <a:endParaRPr sz="1600"/>
          </a:p>
          <a:p>
            <a:pPr indent="0" lvl="0" marL="0" rtl="0">
              <a:spcBef>
                <a:spcPts val="0"/>
              </a:spcBef>
              <a:spcAft>
                <a:spcPts val="0"/>
              </a:spcAft>
              <a:buNone/>
            </a:pPr>
            <a:r>
              <a:t/>
            </a:r>
            <a:endParaRPr sz="1600"/>
          </a:p>
        </p:txBody>
      </p:sp>
      <p:pic>
        <p:nvPicPr>
          <p:cNvPr id="131" name="Shape 131"/>
          <p:cNvPicPr preferRelativeResize="0"/>
          <p:nvPr/>
        </p:nvPicPr>
        <p:blipFill>
          <a:blip r:embed="rId3">
            <a:alphaModFix/>
          </a:blip>
          <a:stretch>
            <a:fillRect/>
          </a:stretch>
        </p:blipFill>
        <p:spPr>
          <a:xfrm>
            <a:off x="311700" y="1124625"/>
            <a:ext cx="8346300" cy="3628699"/>
          </a:xfrm>
          <a:prstGeom prst="rect">
            <a:avLst/>
          </a:prstGeom>
          <a:noFill/>
          <a:ln>
            <a:noFill/>
          </a:ln>
        </p:spPr>
      </p:pic>
      <p:sp>
        <p:nvSpPr>
          <p:cNvPr id="132" name="Shape 132"/>
          <p:cNvSpPr txBox="1"/>
          <p:nvPr/>
        </p:nvSpPr>
        <p:spPr>
          <a:xfrm>
            <a:off x="2217350" y="4753325"/>
            <a:ext cx="50418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9:</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Interaction</a:t>
            </a:r>
            <a:endParaRPr sz="1000">
              <a:solidFill>
                <a:srgbClr val="66666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Basic Speech Example - English</a:t>
            </a:r>
            <a:endParaRPr>
              <a:latin typeface="Roboto"/>
              <a:ea typeface="Roboto"/>
              <a:cs typeface="Roboto"/>
              <a:sym typeface="Roboto"/>
            </a:endParaRPr>
          </a:p>
        </p:txBody>
      </p:sp>
      <p:pic>
        <p:nvPicPr>
          <p:cNvPr id="138" name="Shape 138"/>
          <p:cNvPicPr preferRelativeResize="0"/>
          <p:nvPr/>
        </p:nvPicPr>
        <p:blipFill>
          <a:blip r:embed="rId3">
            <a:alphaModFix/>
          </a:blip>
          <a:stretch>
            <a:fillRect/>
          </a:stretch>
        </p:blipFill>
        <p:spPr>
          <a:xfrm>
            <a:off x="161650" y="1482925"/>
            <a:ext cx="1633975" cy="3267923"/>
          </a:xfrm>
          <a:prstGeom prst="rect">
            <a:avLst/>
          </a:prstGeom>
          <a:noFill/>
          <a:ln>
            <a:noFill/>
          </a:ln>
        </p:spPr>
      </p:pic>
      <p:pic>
        <p:nvPicPr>
          <p:cNvPr id="139" name="Shape 139"/>
          <p:cNvPicPr preferRelativeResize="0"/>
          <p:nvPr/>
        </p:nvPicPr>
        <p:blipFill>
          <a:blip r:embed="rId4">
            <a:alphaModFix/>
          </a:blip>
          <a:stretch>
            <a:fillRect/>
          </a:stretch>
        </p:blipFill>
        <p:spPr>
          <a:xfrm>
            <a:off x="3973450" y="1464462"/>
            <a:ext cx="1633975" cy="3267923"/>
          </a:xfrm>
          <a:prstGeom prst="rect">
            <a:avLst/>
          </a:prstGeom>
          <a:noFill/>
          <a:ln>
            <a:noFill/>
          </a:ln>
        </p:spPr>
      </p:pic>
      <p:pic>
        <p:nvPicPr>
          <p:cNvPr id="140" name="Shape 140"/>
          <p:cNvPicPr preferRelativeResize="0"/>
          <p:nvPr/>
        </p:nvPicPr>
        <p:blipFill>
          <a:blip r:embed="rId5">
            <a:alphaModFix/>
          </a:blip>
          <a:stretch>
            <a:fillRect/>
          </a:stretch>
        </p:blipFill>
        <p:spPr>
          <a:xfrm>
            <a:off x="2055400" y="1482900"/>
            <a:ext cx="1633975" cy="3267950"/>
          </a:xfrm>
          <a:prstGeom prst="rect">
            <a:avLst/>
          </a:prstGeom>
          <a:noFill/>
          <a:ln>
            <a:noFill/>
          </a:ln>
        </p:spPr>
      </p:pic>
      <p:sp>
        <p:nvSpPr>
          <p:cNvPr id="141" name="Shape 141"/>
          <p:cNvSpPr txBox="1"/>
          <p:nvPr/>
        </p:nvSpPr>
        <p:spPr>
          <a:xfrm>
            <a:off x="5808650" y="1446025"/>
            <a:ext cx="3297600" cy="3304800"/>
          </a:xfrm>
          <a:prstGeom prst="rect">
            <a:avLst/>
          </a:prstGeom>
          <a:noFill/>
          <a:ln>
            <a:noFill/>
          </a:ln>
        </p:spPr>
        <p:txBody>
          <a:bodyPr anchorCtr="0" anchor="t" bIns="91425" lIns="91425" spcFirstLastPara="1" rIns="91425" wrap="square" tIns="91425">
            <a:noAutofit/>
          </a:bodyPr>
          <a:lstStyle/>
          <a:p>
            <a:pPr indent="-311150" lvl="0" marL="457200" rtl="0">
              <a:spcBef>
                <a:spcPts val="0"/>
              </a:spcBef>
              <a:spcAft>
                <a:spcPts val="0"/>
              </a:spcAft>
              <a:buClr>
                <a:schemeClr val="dk2"/>
              </a:buClr>
              <a:buSzPts val="1300"/>
              <a:buChar char="●"/>
            </a:pPr>
            <a:r>
              <a:rPr lang="en-GB" sz="1300">
                <a:solidFill>
                  <a:schemeClr val="dk2"/>
                </a:solidFill>
                <a:latin typeface="Roboto"/>
                <a:ea typeface="Roboto"/>
                <a:cs typeface="Roboto"/>
                <a:sym typeface="Roboto"/>
              </a:rPr>
              <a:t>User says </a:t>
            </a:r>
            <a:r>
              <a:rPr b="1" lang="en-GB" sz="1300">
                <a:solidFill>
                  <a:schemeClr val="dk2"/>
                </a:solidFill>
                <a:latin typeface="Roboto"/>
                <a:ea typeface="Roboto"/>
                <a:cs typeface="Roboto"/>
                <a:sym typeface="Roboto"/>
              </a:rPr>
              <a:t>“Take me to Water Lilies”</a:t>
            </a:r>
            <a:endParaRPr b="1" sz="13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311150" lvl="0" marL="457200" rtl="0">
              <a:spcBef>
                <a:spcPts val="0"/>
              </a:spcBef>
              <a:spcAft>
                <a:spcPts val="0"/>
              </a:spcAft>
              <a:buClr>
                <a:schemeClr val="dk2"/>
              </a:buClr>
              <a:buSzPts val="1300"/>
              <a:buFont typeface="Roboto"/>
              <a:buChar char="●"/>
            </a:pPr>
            <a:r>
              <a:rPr lang="en-GB" sz="1300">
                <a:solidFill>
                  <a:schemeClr val="dk2"/>
                </a:solidFill>
                <a:latin typeface="Roboto"/>
                <a:ea typeface="Roboto"/>
                <a:cs typeface="Roboto"/>
                <a:sym typeface="Roboto"/>
              </a:rPr>
              <a:t>Google Speech API hears the following possible results:</a:t>
            </a:r>
            <a:endParaRPr sz="1300">
              <a:solidFill>
                <a:schemeClr val="dk2"/>
              </a:solidFill>
              <a:latin typeface="Roboto"/>
              <a:ea typeface="Roboto"/>
              <a:cs typeface="Roboto"/>
              <a:sym typeface="Roboto"/>
            </a:endParaRPr>
          </a:p>
          <a:p>
            <a:pPr indent="0" lvl="0" marL="0" rtl="0">
              <a:spcBef>
                <a:spcPts val="0"/>
              </a:spcBef>
              <a:spcAft>
                <a:spcPts val="0"/>
              </a:spcAft>
              <a:buNone/>
            </a:pPr>
            <a:r>
              <a:t/>
            </a:r>
            <a:endParaRPr b="1" sz="1300">
              <a:solidFill>
                <a:schemeClr val="dk2"/>
              </a:solidFill>
              <a:latin typeface="Roboto"/>
              <a:ea typeface="Roboto"/>
              <a:cs typeface="Roboto"/>
              <a:sym typeface="Roboto"/>
            </a:endParaRPr>
          </a:p>
          <a:p>
            <a:pPr indent="0" lvl="0" marL="457200" rtl="0">
              <a:spcBef>
                <a:spcPts val="0"/>
              </a:spcBef>
              <a:spcAft>
                <a:spcPts val="0"/>
              </a:spcAft>
              <a:buNone/>
            </a:pPr>
            <a:r>
              <a:rPr b="1" lang="en-GB" sz="1100">
                <a:solidFill>
                  <a:schemeClr val="dk2"/>
                </a:solidFill>
                <a:latin typeface="Roboto"/>
                <a:ea typeface="Roboto"/>
                <a:cs typeface="Roboto"/>
                <a:sym typeface="Roboto"/>
              </a:rPr>
              <a:t>[take me to water lilies, take me to Waterloo East, take me to Waterloo lease, took me to water lilies, take me to water lillies]</a:t>
            </a:r>
            <a:endParaRPr b="1" sz="1100">
              <a:solidFill>
                <a:schemeClr val="dk2"/>
              </a:solidFill>
              <a:latin typeface="Roboto"/>
              <a:ea typeface="Roboto"/>
              <a:cs typeface="Roboto"/>
              <a:sym typeface="Roboto"/>
            </a:endParaRPr>
          </a:p>
          <a:p>
            <a:pPr indent="0" lvl="0" marL="0" rtl="0">
              <a:spcBef>
                <a:spcPts val="0"/>
              </a:spcBef>
              <a:spcAft>
                <a:spcPts val="0"/>
              </a:spcAft>
              <a:buNone/>
            </a:pPr>
            <a:r>
              <a:t/>
            </a:r>
            <a:endParaRPr b="1" sz="13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ctr">
              <a:spcBef>
                <a:spcPts val="0"/>
              </a:spcBef>
              <a:spcAft>
                <a:spcPts val="0"/>
              </a:spcAft>
              <a:buNone/>
            </a:pPr>
            <a:r>
              <a:t/>
            </a:r>
            <a:endParaRPr sz="1300">
              <a:solidFill>
                <a:schemeClr val="dk2"/>
              </a:solidFill>
              <a:latin typeface="Roboto"/>
              <a:ea typeface="Roboto"/>
              <a:cs typeface="Roboto"/>
              <a:sym typeface="Roboto"/>
            </a:endParaRPr>
          </a:p>
        </p:txBody>
      </p:sp>
      <p:sp>
        <p:nvSpPr>
          <p:cNvPr id="142" name="Shape 142"/>
          <p:cNvSpPr/>
          <p:nvPr/>
        </p:nvSpPr>
        <p:spPr>
          <a:xfrm>
            <a:off x="1549763" y="2875963"/>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
        <p:nvSpPr>
          <p:cNvPr id="143" name="Shape 143"/>
          <p:cNvSpPr/>
          <p:nvPr/>
        </p:nvSpPr>
        <p:spPr>
          <a:xfrm>
            <a:off x="3450075" y="2857513"/>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
        <p:nvSpPr>
          <p:cNvPr id="144" name="Shape 144"/>
          <p:cNvSpPr txBox="1"/>
          <p:nvPr/>
        </p:nvSpPr>
        <p:spPr>
          <a:xfrm>
            <a:off x="149450" y="4750850"/>
            <a:ext cx="5457900" cy="2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10:</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User interface of speech selection in English</a:t>
            </a:r>
            <a:endParaRPr sz="1000">
              <a:solidFill>
                <a:srgbClr val="666666"/>
              </a:solidFill>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pic>
        <p:nvPicPr>
          <p:cNvPr id="149" name="Shape 149"/>
          <p:cNvPicPr preferRelativeResize="0"/>
          <p:nvPr/>
        </p:nvPicPr>
        <p:blipFill>
          <a:blip r:embed="rId3">
            <a:alphaModFix/>
          </a:blip>
          <a:stretch>
            <a:fillRect/>
          </a:stretch>
        </p:blipFill>
        <p:spPr>
          <a:xfrm>
            <a:off x="3973450" y="1457825"/>
            <a:ext cx="1633975" cy="3267950"/>
          </a:xfrm>
          <a:prstGeom prst="rect">
            <a:avLst/>
          </a:prstGeom>
          <a:noFill/>
          <a:ln>
            <a:noFill/>
          </a:ln>
        </p:spPr>
      </p:pic>
      <p:pic>
        <p:nvPicPr>
          <p:cNvPr id="150" name="Shape 150"/>
          <p:cNvPicPr preferRelativeResize="0"/>
          <p:nvPr/>
        </p:nvPicPr>
        <p:blipFill>
          <a:blip r:embed="rId4">
            <a:alphaModFix/>
          </a:blip>
          <a:stretch>
            <a:fillRect/>
          </a:stretch>
        </p:blipFill>
        <p:spPr>
          <a:xfrm>
            <a:off x="2067875" y="1466625"/>
            <a:ext cx="1633975" cy="3267950"/>
          </a:xfrm>
          <a:prstGeom prst="rect">
            <a:avLst/>
          </a:prstGeom>
          <a:noFill/>
          <a:ln>
            <a:noFill/>
          </a:ln>
        </p:spPr>
      </p:pic>
      <p:pic>
        <p:nvPicPr>
          <p:cNvPr id="151" name="Shape 151"/>
          <p:cNvPicPr preferRelativeResize="0"/>
          <p:nvPr/>
        </p:nvPicPr>
        <p:blipFill>
          <a:blip r:embed="rId5">
            <a:alphaModFix/>
          </a:blip>
          <a:stretch>
            <a:fillRect/>
          </a:stretch>
        </p:blipFill>
        <p:spPr>
          <a:xfrm>
            <a:off x="162300" y="1457825"/>
            <a:ext cx="1633975" cy="3267950"/>
          </a:xfrm>
          <a:prstGeom prst="rect">
            <a:avLst/>
          </a:prstGeom>
          <a:noFill/>
          <a:ln>
            <a:noFill/>
          </a:ln>
        </p:spPr>
      </p:pic>
      <p:sp>
        <p:nvSpPr>
          <p:cNvPr id="152" name="Shape 152"/>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Basic Speech Example - German</a:t>
            </a:r>
            <a:endParaRPr>
              <a:latin typeface="Roboto"/>
              <a:ea typeface="Roboto"/>
              <a:cs typeface="Roboto"/>
              <a:sym typeface="Roboto"/>
            </a:endParaRPr>
          </a:p>
        </p:txBody>
      </p:sp>
      <p:sp>
        <p:nvSpPr>
          <p:cNvPr id="153" name="Shape 153"/>
          <p:cNvSpPr txBox="1"/>
          <p:nvPr/>
        </p:nvSpPr>
        <p:spPr>
          <a:xfrm>
            <a:off x="5817175" y="1466625"/>
            <a:ext cx="3240300" cy="3267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n-GB" sz="1300">
                <a:solidFill>
                  <a:schemeClr val="dk2"/>
                </a:solidFill>
                <a:latin typeface="Roboto"/>
                <a:ea typeface="Roboto"/>
                <a:cs typeface="Roboto"/>
                <a:sym typeface="Roboto"/>
              </a:rPr>
              <a:t>User says </a:t>
            </a:r>
            <a:r>
              <a:rPr b="1" lang="en-GB" sz="1300">
                <a:solidFill>
                  <a:schemeClr val="dk2"/>
                </a:solidFill>
                <a:latin typeface="Roboto"/>
                <a:ea typeface="Roboto"/>
                <a:cs typeface="Roboto"/>
                <a:sym typeface="Roboto"/>
              </a:rPr>
              <a:t>“Wo ist die Sternreiche Nacht?”</a:t>
            </a:r>
            <a:endParaRPr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GB" sz="1300">
                <a:solidFill>
                  <a:schemeClr val="dk2"/>
                </a:solidFill>
                <a:latin typeface="Roboto"/>
                <a:ea typeface="Roboto"/>
                <a:cs typeface="Roboto"/>
                <a:sym typeface="Roboto"/>
              </a:rPr>
              <a:t>Google Speech API hears the following possible results:</a:t>
            </a:r>
            <a:endParaRPr sz="1300">
              <a:solidFill>
                <a:schemeClr val="dk2"/>
              </a:solidFill>
              <a:latin typeface="Roboto"/>
              <a:ea typeface="Roboto"/>
              <a:cs typeface="Roboto"/>
              <a:sym typeface="Roboto"/>
            </a:endParaRPr>
          </a:p>
          <a:p>
            <a:pPr indent="0" lvl="0" marL="457200" rtl="0">
              <a:spcBef>
                <a:spcPts val="0"/>
              </a:spcBef>
              <a:spcAft>
                <a:spcPts val="0"/>
              </a:spcAft>
              <a:buNone/>
            </a:pPr>
            <a:r>
              <a:t/>
            </a:r>
            <a:endParaRPr b="1" sz="1100">
              <a:solidFill>
                <a:schemeClr val="dk2"/>
              </a:solidFill>
              <a:latin typeface="Roboto"/>
              <a:ea typeface="Roboto"/>
              <a:cs typeface="Roboto"/>
              <a:sym typeface="Roboto"/>
            </a:endParaRPr>
          </a:p>
          <a:p>
            <a:pPr indent="0" lvl="0" marL="457200" rtl="0">
              <a:spcBef>
                <a:spcPts val="0"/>
              </a:spcBef>
              <a:spcAft>
                <a:spcPts val="0"/>
              </a:spcAft>
              <a:buNone/>
            </a:pPr>
            <a:r>
              <a:rPr b="1" lang="en-GB" sz="1100">
                <a:solidFill>
                  <a:schemeClr val="dk2"/>
                </a:solidFill>
                <a:latin typeface="Roboto"/>
                <a:ea typeface="Roboto"/>
                <a:cs typeface="Roboto"/>
                <a:sym typeface="Roboto"/>
              </a:rPr>
              <a:t>[wo ist die Sternzeichen 8, wo ist die sternzeichen 8, wo ist die Sternzeichen acht, wo ist die Stern reiche Nacht, wo ist die Stirn reichen 8]</a:t>
            </a:r>
            <a:endParaRPr b="1" sz="1100">
              <a:solidFill>
                <a:schemeClr val="dk2"/>
              </a:solidFill>
              <a:latin typeface="Roboto"/>
              <a:ea typeface="Roboto"/>
              <a:cs typeface="Roboto"/>
              <a:sym typeface="Roboto"/>
            </a:endParaRPr>
          </a:p>
          <a:p>
            <a:pPr indent="0" lvl="0" marL="457200" rtl="0">
              <a:spcBef>
                <a:spcPts val="0"/>
              </a:spcBef>
              <a:spcAft>
                <a:spcPts val="0"/>
              </a:spcAft>
              <a:buNone/>
            </a:pPr>
            <a:r>
              <a:t/>
            </a:r>
            <a:endParaRPr b="1" sz="11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GB" sz="1300">
                <a:solidFill>
                  <a:schemeClr val="dk2"/>
                </a:solidFill>
                <a:latin typeface="Roboto"/>
                <a:ea typeface="Roboto"/>
                <a:cs typeface="Roboto"/>
                <a:sym typeface="Roboto"/>
              </a:rPr>
              <a:t>Google Translate API translates the results to the following:</a:t>
            </a:r>
            <a:endParaRPr sz="1300">
              <a:solidFill>
                <a:schemeClr val="dk2"/>
              </a:solidFill>
              <a:latin typeface="Roboto"/>
              <a:ea typeface="Roboto"/>
              <a:cs typeface="Roboto"/>
              <a:sym typeface="Roboto"/>
            </a:endParaRPr>
          </a:p>
          <a:p>
            <a:pPr indent="0" lvl="0" marL="457200" rtl="0">
              <a:spcBef>
                <a:spcPts val="0"/>
              </a:spcBef>
              <a:spcAft>
                <a:spcPts val="0"/>
              </a:spcAft>
              <a:buNone/>
            </a:pPr>
            <a:r>
              <a:t/>
            </a:r>
            <a:endParaRPr b="1" sz="1100">
              <a:solidFill>
                <a:schemeClr val="dk2"/>
              </a:solidFill>
              <a:latin typeface="Roboto"/>
              <a:ea typeface="Roboto"/>
              <a:cs typeface="Roboto"/>
              <a:sym typeface="Roboto"/>
            </a:endParaRPr>
          </a:p>
          <a:p>
            <a:pPr indent="0" lvl="0" marL="457200" rtl="0">
              <a:spcBef>
                <a:spcPts val="0"/>
              </a:spcBef>
              <a:spcAft>
                <a:spcPts val="0"/>
              </a:spcAft>
              <a:buNone/>
            </a:pPr>
            <a:r>
              <a:rPr b="1" lang="en-GB" sz="1100">
                <a:solidFill>
                  <a:schemeClr val="dk2"/>
                </a:solidFill>
                <a:latin typeface="Roboto"/>
                <a:ea typeface="Roboto"/>
                <a:cs typeface="Roboto"/>
                <a:sym typeface="Roboto"/>
              </a:rPr>
              <a:t>[where is the zodiac 8, where is the zodiac 8, where is the zodiac eight, where is the star rich night, where is the star rich 8]</a:t>
            </a:r>
            <a:endParaRPr b="1" sz="11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algn="l">
              <a:spcBef>
                <a:spcPts val="0"/>
              </a:spcBef>
              <a:spcAft>
                <a:spcPts val="0"/>
              </a:spcAft>
              <a:buNone/>
            </a:pPr>
            <a:r>
              <a:t/>
            </a:r>
            <a:endParaRPr sz="1300">
              <a:solidFill>
                <a:schemeClr val="dk2"/>
              </a:solidFill>
              <a:latin typeface="Roboto"/>
              <a:ea typeface="Roboto"/>
              <a:cs typeface="Roboto"/>
              <a:sym typeface="Roboto"/>
            </a:endParaRPr>
          </a:p>
        </p:txBody>
      </p:sp>
      <p:sp>
        <p:nvSpPr>
          <p:cNvPr id="154" name="Shape 154"/>
          <p:cNvSpPr/>
          <p:nvPr/>
        </p:nvSpPr>
        <p:spPr>
          <a:xfrm>
            <a:off x="3454663" y="2859675"/>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
        <p:nvSpPr>
          <p:cNvPr id="155" name="Shape 155"/>
          <p:cNvSpPr txBox="1"/>
          <p:nvPr/>
        </p:nvSpPr>
        <p:spPr>
          <a:xfrm>
            <a:off x="149450" y="4750850"/>
            <a:ext cx="5457900" cy="2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11:</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User interface of speech selection in German</a:t>
            </a:r>
            <a:endParaRPr sz="1000">
              <a:solidFill>
                <a:srgbClr val="666666"/>
              </a:solidFill>
              <a:latin typeface="Roboto"/>
              <a:ea typeface="Roboto"/>
              <a:cs typeface="Roboto"/>
              <a:sym typeface="Roboto"/>
            </a:endParaRPr>
          </a:p>
        </p:txBody>
      </p:sp>
      <p:sp>
        <p:nvSpPr>
          <p:cNvPr id="156" name="Shape 156"/>
          <p:cNvSpPr/>
          <p:nvPr/>
        </p:nvSpPr>
        <p:spPr>
          <a:xfrm>
            <a:off x="1549763" y="2859675"/>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3973475" y="1466625"/>
            <a:ext cx="1633975" cy="3267950"/>
          </a:xfrm>
          <a:prstGeom prst="rect">
            <a:avLst/>
          </a:prstGeom>
          <a:noFill/>
          <a:ln>
            <a:noFill/>
          </a:ln>
        </p:spPr>
      </p:pic>
      <p:pic>
        <p:nvPicPr>
          <p:cNvPr id="162" name="Shape 162"/>
          <p:cNvPicPr preferRelativeResize="0"/>
          <p:nvPr/>
        </p:nvPicPr>
        <p:blipFill>
          <a:blip r:embed="rId4">
            <a:alphaModFix/>
          </a:blip>
          <a:stretch>
            <a:fillRect/>
          </a:stretch>
        </p:blipFill>
        <p:spPr>
          <a:xfrm>
            <a:off x="2067875" y="1466625"/>
            <a:ext cx="1633975" cy="3267950"/>
          </a:xfrm>
          <a:prstGeom prst="rect">
            <a:avLst/>
          </a:prstGeom>
          <a:noFill/>
          <a:ln>
            <a:noFill/>
          </a:ln>
        </p:spPr>
      </p:pic>
      <p:pic>
        <p:nvPicPr>
          <p:cNvPr id="163" name="Shape 163"/>
          <p:cNvPicPr preferRelativeResize="0"/>
          <p:nvPr/>
        </p:nvPicPr>
        <p:blipFill>
          <a:blip r:embed="rId5">
            <a:alphaModFix/>
          </a:blip>
          <a:stretch>
            <a:fillRect/>
          </a:stretch>
        </p:blipFill>
        <p:spPr>
          <a:xfrm>
            <a:off x="162275" y="1457825"/>
            <a:ext cx="1633975" cy="3267950"/>
          </a:xfrm>
          <a:prstGeom prst="rect">
            <a:avLst/>
          </a:prstGeom>
          <a:noFill/>
          <a:ln>
            <a:noFill/>
          </a:ln>
        </p:spPr>
      </p:pic>
      <p:sp>
        <p:nvSpPr>
          <p:cNvPr id="164" name="Shape 16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Roboto"/>
                <a:ea typeface="Roboto"/>
                <a:cs typeface="Roboto"/>
                <a:sym typeface="Roboto"/>
              </a:rPr>
              <a:t>Basic Speech Example - Chinese</a:t>
            </a:r>
            <a:endParaRPr>
              <a:latin typeface="Roboto"/>
              <a:ea typeface="Roboto"/>
              <a:cs typeface="Roboto"/>
              <a:sym typeface="Roboto"/>
            </a:endParaRPr>
          </a:p>
        </p:txBody>
      </p:sp>
      <p:sp>
        <p:nvSpPr>
          <p:cNvPr id="165" name="Shape 165"/>
          <p:cNvSpPr txBox="1"/>
          <p:nvPr/>
        </p:nvSpPr>
        <p:spPr>
          <a:xfrm>
            <a:off x="5817175" y="1466625"/>
            <a:ext cx="3240300" cy="32679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Char char="●"/>
            </a:pPr>
            <a:r>
              <a:rPr lang="en-GB" sz="1300">
                <a:solidFill>
                  <a:schemeClr val="dk2"/>
                </a:solidFill>
                <a:latin typeface="Roboto"/>
                <a:ea typeface="Roboto"/>
                <a:cs typeface="Roboto"/>
                <a:sym typeface="Roboto"/>
              </a:rPr>
              <a:t>User says </a:t>
            </a:r>
            <a:r>
              <a:rPr b="1" lang="en-GB" sz="1300">
                <a:solidFill>
                  <a:schemeClr val="dk2"/>
                </a:solidFill>
                <a:latin typeface="Roboto"/>
                <a:ea typeface="Roboto"/>
                <a:cs typeface="Roboto"/>
                <a:sym typeface="Roboto"/>
              </a:rPr>
              <a:t>“</a:t>
            </a:r>
            <a:r>
              <a:rPr b="1" lang="en-GB" sz="1300">
                <a:solidFill>
                  <a:schemeClr val="dk2"/>
                </a:solidFill>
                <a:latin typeface="Roboto"/>
                <a:ea typeface="Roboto"/>
                <a:cs typeface="Roboto"/>
                <a:sym typeface="Roboto"/>
              </a:rPr>
              <a:t>带我去蒙娜丽莎”</a:t>
            </a:r>
            <a:endParaRPr b="1" sz="1300">
              <a:solidFill>
                <a:schemeClr val="dk2"/>
              </a:solidFill>
              <a:latin typeface="Roboto"/>
              <a:ea typeface="Roboto"/>
              <a:cs typeface="Roboto"/>
              <a:sym typeface="Roboto"/>
            </a:endParaRPr>
          </a:p>
          <a:p>
            <a:pPr indent="457200" lvl="0" marL="0" rtl="0" algn="l">
              <a:spcBef>
                <a:spcPts val="0"/>
              </a:spcBef>
              <a:spcAft>
                <a:spcPts val="0"/>
              </a:spcAft>
              <a:buNone/>
            </a:pPr>
            <a:r>
              <a:rPr lang="en-GB" sz="1100">
                <a:solidFill>
                  <a:schemeClr val="dk2"/>
                </a:solidFill>
                <a:highlight>
                  <a:srgbClr val="FFFFFF"/>
                </a:highlight>
                <a:latin typeface="Roboto"/>
                <a:ea typeface="Roboto"/>
                <a:cs typeface="Roboto"/>
                <a:sym typeface="Roboto"/>
              </a:rPr>
              <a:t>(Dài wǒ qù méng nà lì shā)</a:t>
            </a:r>
            <a:endParaRPr sz="11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GB" sz="1300">
                <a:solidFill>
                  <a:schemeClr val="dk2"/>
                </a:solidFill>
                <a:latin typeface="Roboto"/>
                <a:ea typeface="Roboto"/>
                <a:cs typeface="Roboto"/>
                <a:sym typeface="Roboto"/>
              </a:rPr>
              <a:t>Google Speech API hears the following possible results:</a:t>
            </a:r>
            <a:endParaRPr sz="1300">
              <a:solidFill>
                <a:schemeClr val="dk2"/>
              </a:solidFill>
              <a:latin typeface="Roboto"/>
              <a:ea typeface="Roboto"/>
              <a:cs typeface="Roboto"/>
              <a:sym typeface="Roboto"/>
            </a:endParaRPr>
          </a:p>
          <a:p>
            <a:pPr indent="0" lvl="0" marL="457200" rtl="0">
              <a:spcBef>
                <a:spcPts val="0"/>
              </a:spcBef>
              <a:spcAft>
                <a:spcPts val="0"/>
              </a:spcAft>
              <a:buNone/>
            </a:pPr>
            <a:r>
              <a:t/>
            </a:r>
            <a:endParaRPr b="1" sz="1300">
              <a:solidFill>
                <a:schemeClr val="dk2"/>
              </a:solidFill>
              <a:latin typeface="Roboto"/>
              <a:ea typeface="Roboto"/>
              <a:cs typeface="Roboto"/>
              <a:sym typeface="Roboto"/>
            </a:endParaRPr>
          </a:p>
          <a:p>
            <a:pPr indent="0" lvl="0" marL="457200" rtl="0">
              <a:spcBef>
                <a:spcPts val="0"/>
              </a:spcBef>
              <a:spcAft>
                <a:spcPts val="0"/>
              </a:spcAft>
              <a:buNone/>
            </a:pPr>
            <a:r>
              <a:rPr b="1" lang="en-GB" sz="1100">
                <a:solidFill>
                  <a:schemeClr val="dk2"/>
                </a:solidFill>
                <a:latin typeface="Roboto"/>
                <a:ea typeface="Roboto"/>
                <a:cs typeface="Roboto"/>
                <a:sym typeface="Roboto"/>
              </a:rPr>
              <a:t>[带我去蒙那里沙, 带我去蒙娜丽莎, 带我去蒙那丽莎, 带我去蒙那里山]</a:t>
            </a:r>
            <a:endParaRPr b="1" sz="1100">
              <a:solidFill>
                <a:schemeClr val="dk2"/>
              </a:solidFill>
              <a:latin typeface="Roboto"/>
              <a:ea typeface="Roboto"/>
              <a:cs typeface="Roboto"/>
              <a:sym typeface="Roboto"/>
            </a:endParaRPr>
          </a:p>
          <a:p>
            <a:pPr indent="0" lvl="0" marL="457200" rtl="0">
              <a:spcBef>
                <a:spcPts val="0"/>
              </a:spcBef>
              <a:spcAft>
                <a:spcPts val="0"/>
              </a:spcAft>
              <a:buNone/>
            </a:pPr>
            <a:r>
              <a:t/>
            </a:r>
            <a:endParaRPr b="1" sz="1300">
              <a:solidFill>
                <a:schemeClr val="dk2"/>
              </a:solidFill>
              <a:latin typeface="Roboto"/>
              <a:ea typeface="Roboto"/>
              <a:cs typeface="Roboto"/>
              <a:sym typeface="Roboto"/>
            </a:endParaRPr>
          </a:p>
          <a:p>
            <a:pPr indent="-311150" lvl="0" marL="457200" rtl="0" algn="l">
              <a:spcBef>
                <a:spcPts val="0"/>
              </a:spcBef>
              <a:spcAft>
                <a:spcPts val="0"/>
              </a:spcAft>
              <a:buClr>
                <a:schemeClr val="dk2"/>
              </a:buClr>
              <a:buSzPts val="1300"/>
              <a:buFont typeface="Roboto"/>
              <a:buChar char="●"/>
            </a:pPr>
            <a:r>
              <a:rPr lang="en-GB" sz="1300">
                <a:solidFill>
                  <a:schemeClr val="dk2"/>
                </a:solidFill>
                <a:latin typeface="Roboto"/>
                <a:ea typeface="Roboto"/>
                <a:cs typeface="Roboto"/>
                <a:sym typeface="Roboto"/>
              </a:rPr>
              <a:t>Google Translate API translates the results to the following:</a:t>
            </a:r>
            <a:endParaRPr sz="1300">
              <a:solidFill>
                <a:schemeClr val="dk2"/>
              </a:solidFill>
              <a:latin typeface="Roboto"/>
              <a:ea typeface="Roboto"/>
              <a:cs typeface="Roboto"/>
              <a:sym typeface="Roboto"/>
            </a:endParaRPr>
          </a:p>
          <a:p>
            <a:pPr indent="0" lvl="0" marL="457200" rtl="0">
              <a:spcBef>
                <a:spcPts val="0"/>
              </a:spcBef>
              <a:spcAft>
                <a:spcPts val="0"/>
              </a:spcAft>
              <a:buNone/>
            </a:pPr>
            <a:r>
              <a:t/>
            </a:r>
            <a:endParaRPr b="1" sz="1300">
              <a:solidFill>
                <a:schemeClr val="dk2"/>
              </a:solidFill>
              <a:latin typeface="Roboto"/>
              <a:ea typeface="Roboto"/>
              <a:cs typeface="Roboto"/>
              <a:sym typeface="Roboto"/>
            </a:endParaRPr>
          </a:p>
          <a:p>
            <a:pPr indent="0" lvl="0" marL="457200" rtl="0">
              <a:spcBef>
                <a:spcPts val="0"/>
              </a:spcBef>
              <a:spcAft>
                <a:spcPts val="0"/>
              </a:spcAft>
              <a:buNone/>
            </a:pPr>
            <a:r>
              <a:rPr b="1" lang="en-GB" sz="1100">
                <a:solidFill>
                  <a:schemeClr val="dk2"/>
                </a:solidFill>
                <a:latin typeface="Roboto"/>
                <a:ea typeface="Roboto"/>
                <a:cs typeface="Roboto"/>
                <a:sym typeface="Roboto"/>
              </a:rPr>
              <a:t>[Take me to Mona Lisa, Take me to the Mona Lisa, Take me to Mona Lisa, Take me to Montana]</a:t>
            </a:r>
            <a:endParaRPr b="1" sz="11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
        <p:nvSpPr>
          <p:cNvPr id="166" name="Shape 166"/>
          <p:cNvSpPr/>
          <p:nvPr/>
        </p:nvSpPr>
        <p:spPr>
          <a:xfrm>
            <a:off x="1549763" y="2859675"/>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
        <p:nvSpPr>
          <p:cNvPr id="167" name="Shape 167"/>
          <p:cNvSpPr/>
          <p:nvPr/>
        </p:nvSpPr>
        <p:spPr>
          <a:xfrm>
            <a:off x="3454663" y="2859675"/>
            <a:ext cx="704100" cy="481800"/>
          </a:xfrm>
          <a:prstGeom prst="rightArrow">
            <a:avLst>
              <a:gd fmla="val 50000" name="adj1"/>
              <a:gd fmla="val 50000" name="adj2"/>
            </a:avLst>
          </a:prstGeom>
          <a:solidFill>
            <a:srgbClr val="31394D"/>
          </a:solidFill>
          <a:ln cap="flat" cmpd="sng" w="9525">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002F4A"/>
              </a:solidFill>
            </a:endParaRPr>
          </a:p>
        </p:txBody>
      </p:sp>
      <p:sp>
        <p:nvSpPr>
          <p:cNvPr id="168" name="Shape 168"/>
          <p:cNvSpPr txBox="1"/>
          <p:nvPr/>
        </p:nvSpPr>
        <p:spPr>
          <a:xfrm>
            <a:off x="149450" y="4750850"/>
            <a:ext cx="5457900" cy="2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12:</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User interface of speech selection in Chinese</a:t>
            </a:r>
            <a:endParaRPr sz="1000">
              <a:solidFill>
                <a:srgbClr val="666666"/>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Shape 17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Motorised Robot Pointer</a:t>
            </a:r>
            <a:endParaRPr>
              <a:latin typeface="Roboto"/>
              <a:ea typeface="Roboto"/>
              <a:cs typeface="Roboto"/>
              <a:sym typeface="Roboto"/>
            </a:endParaRPr>
          </a:p>
        </p:txBody>
      </p:sp>
      <p:pic>
        <p:nvPicPr>
          <p:cNvPr id="174" name="Shape 174"/>
          <p:cNvPicPr preferRelativeResize="0"/>
          <p:nvPr/>
        </p:nvPicPr>
        <p:blipFill>
          <a:blip r:embed="rId3">
            <a:alphaModFix/>
          </a:blip>
          <a:stretch>
            <a:fillRect/>
          </a:stretch>
        </p:blipFill>
        <p:spPr>
          <a:xfrm>
            <a:off x="662900" y="1277025"/>
            <a:ext cx="3589850" cy="3589850"/>
          </a:xfrm>
          <a:prstGeom prst="rect">
            <a:avLst/>
          </a:prstGeom>
          <a:noFill/>
          <a:ln>
            <a:noFill/>
          </a:ln>
        </p:spPr>
      </p:pic>
      <p:pic>
        <p:nvPicPr>
          <p:cNvPr id="175" name="Shape 175"/>
          <p:cNvPicPr preferRelativeResize="0"/>
          <p:nvPr/>
        </p:nvPicPr>
        <p:blipFill>
          <a:blip r:embed="rId4">
            <a:alphaModFix/>
          </a:blip>
          <a:stretch>
            <a:fillRect/>
          </a:stretch>
        </p:blipFill>
        <p:spPr>
          <a:xfrm>
            <a:off x="4984000" y="1277025"/>
            <a:ext cx="3589800" cy="3589800"/>
          </a:xfrm>
          <a:prstGeom prst="rect">
            <a:avLst/>
          </a:prstGeom>
          <a:noFill/>
          <a:ln>
            <a:noFill/>
          </a:ln>
        </p:spPr>
      </p:pic>
      <p:sp>
        <p:nvSpPr>
          <p:cNvPr id="176" name="Shape 176"/>
          <p:cNvSpPr txBox="1"/>
          <p:nvPr/>
        </p:nvSpPr>
        <p:spPr>
          <a:xfrm>
            <a:off x="662900" y="4866875"/>
            <a:ext cx="3589800" cy="2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13:</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Pointer position at the beginning</a:t>
            </a:r>
            <a:endParaRPr sz="1000">
              <a:solidFill>
                <a:srgbClr val="666666"/>
              </a:solidFill>
              <a:latin typeface="Roboto"/>
              <a:ea typeface="Roboto"/>
              <a:cs typeface="Roboto"/>
              <a:sym typeface="Roboto"/>
            </a:endParaRPr>
          </a:p>
        </p:txBody>
      </p:sp>
      <p:sp>
        <p:nvSpPr>
          <p:cNvPr id="177" name="Shape 177"/>
          <p:cNvSpPr txBox="1"/>
          <p:nvPr/>
        </p:nvSpPr>
        <p:spPr>
          <a:xfrm>
            <a:off x="4984025" y="4856547"/>
            <a:ext cx="3589800" cy="25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14:</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Pointer position after 50 turns</a:t>
            </a:r>
            <a:endParaRPr sz="1000">
              <a:solidFill>
                <a:srgbClr val="666666"/>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Dynamic collision avoidance and navigation</a:t>
            </a:r>
            <a:endParaRPr>
              <a:latin typeface="Roboto"/>
              <a:ea typeface="Roboto"/>
              <a:cs typeface="Roboto"/>
              <a:sym typeface="Roboto"/>
            </a:endParaRPr>
          </a:p>
        </p:txBody>
      </p:sp>
      <p:pic>
        <p:nvPicPr>
          <p:cNvPr id="183" name="Shape 183"/>
          <p:cNvPicPr preferRelativeResize="0"/>
          <p:nvPr/>
        </p:nvPicPr>
        <p:blipFill>
          <a:blip r:embed="rId3">
            <a:alphaModFix/>
          </a:blip>
          <a:stretch>
            <a:fillRect/>
          </a:stretch>
        </p:blipFill>
        <p:spPr>
          <a:xfrm>
            <a:off x="311700" y="1505700"/>
            <a:ext cx="4122337" cy="3080300"/>
          </a:xfrm>
          <a:prstGeom prst="rect">
            <a:avLst/>
          </a:prstGeom>
          <a:noFill/>
          <a:ln>
            <a:noFill/>
          </a:ln>
        </p:spPr>
      </p:pic>
      <p:sp>
        <p:nvSpPr>
          <p:cNvPr id="184" name="Shape 184"/>
          <p:cNvSpPr txBox="1"/>
          <p:nvPr/>
        </p:nvSpPr>
        <p:spPr>
          <a:xfrm>
            <a:off x="311700" y="4586000"/>
            <a:ext cx="41223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15:</a:t>
            </a:r>
            <a:r>
              <a:rPr lang="en-GB" sz="1000">
                <a:solidFill>
                  <a:srgbClr val="666666"/>
                </a:solidFill>
                <a:latin typeface="Roboto"/>
                <a:ea typeface="Roboto"/>
                <a:cs typeface="Roboto"/>
                <a:sym typeface="Roboto"/>
              </a:rPr>
              <a:t> Obstacle avoidance method outlined in project plan.</a:t>
            </a:r>
            <a:endParaRPr sz="1000">
              <a:solidFill>
                <a:srgbClr val="666666"/>
              </a:solidFill>
              <a:latin typeface="Roboto"/>
              <a:ea typeface="Roboto"/>
              <a:cs typeface="Roboto"/>
              <a:sym typeface="Roboto"/>
            </a:endParaRPr>
          </a:p>
        </p:txBody>
      </p:sp>
      <p:pic>
        <p:nvPicPr>
          <p:cNvPr id="185" name="Shape 185"/>
          <p:cNvPicPr preferRelativeResize="0"/>
          <p:nvPr/>
        </p:nvPicPr>
        <p:blipFill>
          <a:blip r:embed="rId4">
            <a:alphaModFix/>
          </a:blip>
          <a:stretch>
            <a:fillRect/>
          </a:stretch>
        </p:blipFill>
        <p:spPr>
          <a:xfrm>
            <a:off x="4586451" y="1733172"/>
            <a:ext cx="4245874" cy="2625366"/>
          </a:xfrm>
          <a:prstGeom prst="rect">
            <a:avLst/>
          </a:prstGeom>
          <a:noFill/>
          <a:ln>
            <a:noFill/>
          </a:ln>
        </p:spPr>
      </p:pic>
      <p:sp>
        <p:nvSpPr>
          <p:cNvPr id="186" name="Shape 186"/>
          <p:cNvSpPr txBox="1"/>
          <p:nvPr/>
        </p:nvSpPr>
        <p:spPr>
          <a:xfrm>
            <a:off x="4710025" y="4586000"/>
            <a:ext cx="41223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16:</a:t>
            </a:r>
            <a:r>
              <a:rPr lang="en-GB" sz="1000">
                <a:solidFill>
                  <a:srgbClr val="666666"/>
                </a:solidFill>
                <a:latin typeface="Roboto"/>
                <a:ea typeface="Roboto"/>
                <a:cs typeface="Roboto"/>
                <a:sym typeface="Roboto"/>
              </a:rPr>
              <a:t> Obstacle avoidance testing stacked column chart</a:t>
            </a:r>
            <a:endParaRPr sz="1000">
              <a:solidFill>
                <a:srgbClr val="666666"/>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Shape 191"/>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Live Demonstration</a:t>
            </a:r>
            <a:endParaRPr b="0" i="0" sz="2800" u="none" cap="none" strike="noStrike">
              <a:solidFill>
                <a:schemeClr val="lt1"/>
              </a:solidFill>
              <a:latin typeface="Roboto"/>
              <a:ea typeface="Roboto"/>
              <a:cs typeface="Roboto"/>
              <a:sym typeface="Roboto"/>
            </a:endParaRPr>
          </a:p>
        </p:txBody>
      </p:sp>
      <p:pic>
        <p:nvPicPr>
          <p:cNvPr id="192" name="Shape 192"/>
          <p:cNvPicPr preferRelativeResize="0"/>
          <p:nvPr/>
        </p:nvPicPr>
        <p:blipFill rotWithShape="1">
          <a:blip r:embed="rId3">
            <a:alphaModFix/>
          </a:blip>
          <a:srcRect b="0" l="8827" r="11988" t="0"/>
          <a:stretch/>
        </p:blipFill>
        <p:spPr>
          <a:xfrm>
            <a:off x="2834700" y="1200538"/>
            <a:ext cx="3474600" cy="2742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Shape 197"/>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Resources/Member</a:t>
            </a:r>
            <a:endParaRPr b="0" i="0" sz="2800" u="none" cap="none" strike="noStrike">
              <a:solidFill>
                <a:schemeClr val="lt1"/>
              </a:solidFill>
              <a:latin typeface="Roboto"/>
              <a:ea typeface="Roboto"/>
              <a:cs typeface="Roboto"/>
              <a:sym typeface="Roboto"/>
            </a:endParaRPr>
          </a:p>
        </p:txBody>
      </p:sp>
      <p:sp>
        <p:nvSpPr>
          <p:cNvPr id="198" name="Shape 198"/>
          <p:cNvSpPr txBox="1"/>
          <p:nvPr/>
        </p:nvSpPr>
        <p:spPr>
          <a:xfrm>
            <a:off x="4382087" y="4581900"/>
            <a:ext cx="4450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1</a:t>
            </a:r>
            <a:r>
              <a:rPr b="1" lang="en-GB" sz="1000">
                <a:solidFill>
                  <a:schemeClr val="dk2"/>
                </a:solidFill>
                <a:latin typeface="Roboto"/>
                <a:ea typeface="Roboto"/>
                <a:cs typeface="Roboto"/>
                <a:sym typeface="Roboto"/>
              </a:rPr>
              <a:t>8</a:t>
            </a:r>
            <a:r>
              <a:rPr b="1" i="0" lang="en-GB" sz="1000" u="none" cap="none" strike="noStrike">
                <a:solidFill>
                  <a:schemeClr val="dk2"/>
                </a:solidFill>
                <a:latin typeface="Roboto"/>
                <a:ea typeface="Roboto"/>
                <a:cs typeface="Roboto"/>
                <a:sym typeface="Roboto"/>
              </a:rPr>
              <a:t>:</a:t>
            </a:r>
            <a:r>
              <a:rPr b="0" i="0" lang="en-GB" sz="1000" u="none" cap="none" strike="noStrike">
                <a:solidFill>
                  <a:schemeClr val="dk2"/>
                </a:solidFill>
                <a:latin typeface="Roboto"/>
                <a:ea typeface="Roboto"/>
                <a:cs typeface="Roboto"/>
                <a:sym typeface="Roboto"/>
              </a:rPr>
              <a:t> Budget pie chart</a:t>
            </a:r>
            <a:endParaRPr b="0" i="0" sz="1000" u="none" cap="none" strike="noStrike">
              <a:solidFill>
                <a:schemeClr val="dk2"/>
              </a:solidFill>
              <a:latin typeface="Roboto"/>
              <a:ea typeface="Roboto"/>
              <a:cs typeface="Roboto"/>
              <a:sym typeface="Roboto"/>
            </a:endParaRPr>
          </a:p>
        </p:txBody>
      </p:sp>
      <p:pic>
        <p:nvPicPr>
          <p:cNvPr id="199" name="Shape 199" title="Chart"/>
          <p:cNvPicPr preferRelativeResize="0"/>
          <p:nvPr/>
        </p:nvPicPr>
        <p:blipFill>
          <a:blip r:embed="rId3">
            <a:alphaModFix/>
          </a:blip>
          <a:stretch>
            <a:fillRect/>
          </a:stretch>
        </p:blipFill>
        <p:spPr>
          <a:xfrm>
            <a:off x="159650" y="1694091"/>
            <a:ext cx="4530024" cy="2796521"/>
          </a:xfrm>
          <a:prstGeom prst="rect">
            <a:avLst/>
          </a:prstGeom>
          <a:noFill/>
          <a:ln>
            <a:noFill/>
          </a:ln>
        </p:spPr>
      </p:pic>
      <p:pic>
        <p:nvPicPr>
          <p:cNvPr id="200" name="Shape 200" title="Chart"/>
          <p:cNvPicPr preferRelativeResize="0"/>
          <p:nvPr/>
        </p:nvPicPr>
        <p:blipFill>
          <a:blip r:embed="rId4">
            <a:alphaModFix/>
          </a:blip>
          <a:stretch>
            <a:fillRect/>
          </a:stretch>
        </p:blipFill>
        <p:spPr>
          <a:xfrm>
            <a:off x="4755506" y="1778788"/>
            <a:ext cx="4255599" cy="2627125"/>
          </a:xfrm>
          <a:prstGeom prst="rect">
            <a:avLst/>
          </a:prstGeom>
          <a:noFill/>
          <a:ln>
            <a:noFill/>
          </a:ln>
        </p:spPr>
      </p:pic>
      <p:sp>
        <p:nvSpPr>
          <p:cNvPr id="201" name="Shape 201"/>
          <p:cNvSpPr txBox="1"/>
          <p:nvPr/>
        </p:nvSpPr>
        <p:spPr>
          <a:xfrm>
            <a:off x="159662" y="4640975"/>
            <a:ext cx="4450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1</a:t>
            </a:r>
            <a:r>
              <a:rPr b="1" lang="en-GB" sz="1000">
                <a:solidFill>
                  <a:schemeClr val="dk2"/>
                </a:solidFill>
                <a:latin typeface="Roboto"/>
                <a:ea typeface="Roboto"/>
                <a:cs typeface="Roboto"/>
                <a:sym typeface="Roboto"/>
              </a:rPr>
              <a:t>7</a:t>
            </a:r>
            <a:r>
              <a:rPr b="1" i="0" lang="en-GB" sz="1000" u="none" cap="none" strike="noStrike">
                <a:solidFill>
                  <a:schemeClr val="dk2"/>
                </a:solidFill>
                <a:latin typeface="Roboto"/>
                <a:ea typeface="Roboto"/>
                <a:cs typeface="Roboto"/>
                <a:sym typeface="Roboto"/>
              </a:rPr>
              <a:t>:</a:t>
            </a:r>
            <a:r>
              <a:rPr b="0" i="0" lang="en-GB" sz="1000" u="none" cap="none" strike="noStrike">
                <a:solidFill>
                  <a:schemeClr val="dk2"/>
                </a:solidFill>
                <a:latin typeface="Roboto"/>
                <a:ea typeface="Roboto"/>
                <a:cs typeface="Roboto"/>
                <a:sym typeface="Roboto"/>
              </a:rPr>
              <a:t> </a:t>
            </a:r>
            <a:r>
              <a:rPr lang="en-GB" sz="1000">
                <a:solidFill>
                  <a:schemeClr val="dk2"/>
                </a:solidFill>
                <a:latin typeface="Roboto"/>
                <a:ea typeface="Roboto"/>
                <a:cs typeface="Roboto"/>
                <a:sym typeface="Roboto"/>
              </a:rPr>
              <a:t>Time spent</a:t>
            </a:r>
            <a:r>
              <a:rPr b="0" i="0" lang="en-GB" sz="1000" u="none" cap="none" strike="noStrike">
                <a:solidFill>
                  <a:schemeClr val="dk2"/>
                </a:solidFill>
                <a:latin typeface="Roboto"/>
                <a:ea typeface="Roboto"/>
                <a:cs typeface="Roboto"/>
                <a:sym typeface="Roboto"/>
              </a:rPr>
              <a:t> pie chart</a:t>
            </a:r>
            <a:endParaRPr b="0" i="0" sz="1000" u="none" cap="none" strike="noStrike">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b="0" i="0" lang="en-GB" sz="2800" u="none" cap="none" strike="noStrike">
                <a:solidFill>
                  <a:schemeClr val="lt1"/>
                </a:solidFill>
                <a:latin typeface="Roboto"/>
                <a:ea typeface="Roboto"/>
                <a:cs typeface="Roboto"/>
                <a:sym typeface="Roboto"/>
              </a:rPr>
              <a:t>Plans Going Forward -</a:t>
            </a:r>
            <a:r>
              <a:rPr lang="en-GB">
                <a:latin typeface="Roboto"/>
                <a:ea typeface="Roboto"/>
                <a:cs typeface="Roboto"/>
                <a:sym typeface="Roboto"/>
              </a:rPr>
              <a:t> </a:t>
            </a:r>
            <a:r>
              <a:rPr b="0" i="0" lang="en-GB" sz="2800" u="none" cap="none" strike="noStrike">
                <a:solidFill>
                  <a:schemeClr val="lt1"/>
                </a:solidFill>
                <a:latin typeface="Roboto"/>
                <a:ea typeface="Roboto"/>
                <a:cs typeface="Roboto"/>
                <a:sym typeface="Roboto"/>
              </a:rPr>
              <a:t> Gantt Chart</a:t>
            </a:r>
            <a:endParaRPr b="0" i="0" sz="2800" u="none" cap="none" strike="noStrike">
              <a:solidFill>
                <a:schemeClr val="lt1"/>
              </a:solidFill>
              <a:latin typeface="Roboto"/>
              <a:ea typeface="Roboto"/>
              <a:cs typeface="Roboto"/>
              <a:sym typeface="Roboto"/>
            </a:endParaRPr>
          </a:p>
        </p:txBody>
      </p:sp>
      <p:sp>
        <p:nvSpPr>
          <p:cNvPr id="207" name="Shape 207"/>
          <p:cNvSpPr txBox="1"/>
          <p:nvPr>
            <p:ph idx="4294967295" type="body"/>
          </p:nvPr>
        </p:nvSpPr>
        <p:spPr>
          <a:xfrm>
            <a:off x="152425" y="4590150"/>
            <a:ext cx="88392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Clr>
                <a:schemeClr val="dk2"/>
              </a:buClr>
              <a:buSzPts val="1300"/>
              <a:buFont typeface="Roboto"/>
              <a:buNone/>
            </a:pPr>
            <a:r>
              <a:rPr b="1" i="0" lang="en-GB" sz="1000" u="none" cap="none" strike="noStrike">
                <a:solidFill>
                  <a:schemeClr val="dk2"/>
                </a:solidFill>
                <a:latin typeface="Roboto"/>
                <a:ea typeface="Roboto"/>
                <a:cs typeface="Roboto"/>
                <a:sym typeface="Roboto"/>
              </a:rPr>
              <a:t>Fig 1</a:t>
            </a:r>
            <a:r>
              <a:rPr b="1" lang="en-GB" sz="1000"/>
              <a:t>9</a:t>
            </a:r>
            <a:r>
              <a:rPr b="1" i="0" lang="en-GB" sz="1000" u="none" cap="none" strike="noStrike">
                <a:solidFill>
                  <a:schemeClr val="dk2"/>
                </a:solidFill>
                <a:latin typeface="Roboto"/>
                <a:ea typeface="Roboto"/>
                <a:cs typeface="Roboto"/>
                <a:sym typeface="Roboto"/>
              </a:rPr>
              <a:t>:</a:t>
            </a:r>
            <a:r>
              <a:rPr b="0" i="0" lang="en-GB" sz="1000" u="none" cap="none" strike="noStrike">
                <a:solidFill>
                  <a:schemeClr val="dk2"/>
                </a:solidFill>
                <a:latin typeface="Roboto"/>
                <a:ea typeface="Roboto"/>
                <a:cs typeface="Roboto"/>
                <a:sym typeface="Roboto"/>
              </a:rPr>
              <a:t> Gantt chart</a:t>
            </a:r>
            <a:endParaRPr b="0" i="0" sz="1000" u="none" cap="none" strike="noStrike">
              <a:solidFill>
                <a:schemeClr val="dk2"/>
              </a:solidFill>
              <a:latin typeface="Roboto"/>
              <a:ea typeface="Roboto"/>
              <a:cs typeface="Roboto"/>
              <a:sym typeface="Roboto"/>
            </a:endParaRPr>
          </a:p>
        </p:txBody>
      </p:sp>
      <p:pic>
        <p:nvPicPr>
          <p:cNvPr id="208" name="Shape 208"/>
          <p:cNvPicPr preferRelativeResize="0"/>
          <p:nvPr/>
        </p:nvPicPr>
        <p:blipFill>
          <a:blip r:embed="rId3">
            <a:alphaModFix/>
          </a:blip>
          <a:stretch>
            <a:fillRect/>
          </a:stretch>
        </p:blipFill>
        <p:spPr>
          <a:xfrm>
            <a:off x="152400" y="1551125"/>
            <a:ext cx="8839199" cy="30390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Shape 6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latin typeface="Roboto"/>
                <a:ea typeface="Roboto"/>
                <a:cs typeface="Roboto"/>
                <a:sym typeface="Roboto"/>
              </a:rPr>
              <a:t>What we have </a:t>
            </a:r>
            <a:r>
              <a:rPr lang="en-GB">
                <a:latin typeface="Roboto"/>
                <a:ea typeface="Roboto"/>
                <a:cs typeface="Roboto"/>
                <a:sym typeface="Roboto"/>
              </a:rPr>
              <a:t>achieved</a:t>
            </a:r>
            <a:r>
              <a:rPr lang="en-GB">
                <a:latin typeface="Roboto"/>
                <a:ea typeface="Roboto"/>
                <a:cs typeface="Roboto"/>
                <a:sym typeface="Roboto"/>
              </a:rPr>
              <a:t> </a:t>
            </a:r>
            <a:endParaRPr>
              <a:latin typeface="Roboto"/>
              <a:ea typeface="Roboto"/>
              <a:cs typeface="Roboto"/>
              <a:sym typeface="Roboto"/>
            </a:endParaRPr>
          </a:p>
        </p:txBody>
      </p:sp>
      <p:pic>
        <p:nvPicPr>
          <p:cNvPr id="66" name="Shape 66"/>
          <p:cNvPicPr preferRelativeResize="0"/>
          <p:nvPr/>
        </p:nvPicPr>
        <p:blipFill>
          <a:blip r:embed="rId3">
            <a:alphaModFix/>
          </a:blip>
          <a:stretch>
            <a:fillRect/>
          </a:stretch>
        </p:blipFill>
        <p:spPr>
          <a:xfrm>
            <a:off x="220350" y="1278075"/>
            <a:ext cx="8611976" cy="3565025"/>
          </a:xfrm>
          <a:prstGeom prst="rect">
            <a:avLst/>
          </a:prstGeom>
          <a:noFill/>
          <a:ln>
            <a:noFill/>
          </a:ln>
        </p:spPr>
      </p:pic>
      <p:sp>
        <p:nvSpPr>
          <p:cNvPr id="67" name="Shape 67"/>
          <p:cNvSpPr txBox="1"/>
          <p:nvPr/>
        </p:nvSpPr>
        <p:spPr>
          <a:xfrm>
            <a:off x="555425" y="4766900"/>
            <a:ext cx="81855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1:</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Milestones for client demo 2</a:t>
            </a:r>
            <a:endParaRPr sz="1000">
              <a:solidFill>
                <a:srgbClr val="666666"/>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Shape 213"/>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lang="en-GB">
                <a:latin typeface="Roboto"/>
                <a:ea typeface="Roboto"/>
                <a:cs typeface="Roboto"/>
                <a:sym typeface="Roboto"/>
              </a:rPr>
              <a:t>Plans Going Forward - </a:t>
            </a:r>
            <a:r>
              <a:rPr b="0" i="0" lang="en-GB" sz="2800" u="none" cap="none" strike="noStrike">
                <a:solidFill>
                  <a:schemeClr val="lt1"/>
                </a:solidFill>
                <a:latin typeface="Roboto"/>
                <a:ea typeface="Roboto"/>
                <a:cs typeface="Roboto"/>
                <a:sym typeface="Roboto"/>
              </a:rPr>
              <a:t>Next </a:t>
            </a:r>
            <a:r>
              <a:rPr lang="en-GB">
                <a:latin typeface="Roboto"/>
                <a:ea typeface="Roboto"/>
                <a:cs typeface="Roboto"/>
                <a:sym typeface="Roboto"/>
              </a:rPr>
              <a:t>Demo</a:t>
            </a:r>
            <a:endParaRPr b="0" i="0" sz="2800" u="none" cap="none" strike="noStrike">
              <a:solidFill>
                <a:schemeClr val="lt1"/>
              </a:solidFill>
              <a:latin typeface="Roboto"/>
              <a:ea typeface="Roboto"/>
              <a:cs typeface="Roboto"/>
              <a:sym typeface="Roboto"/>
            </a:endParaRPr>
          </a:p>
        </p:txBody>
      </p:sp>
      <p:sp>
        <p:nvSpPr>
          <p:cNvPr id="214" name="Shape 214"/>
          <p:cNvSpPr txBox="1"/>
          <p:nvPr/>
        </p:nvSpPr>
        <p:spPr>
          <a:xfrm>
            <a:off x="973450" y="4686300"/>
            <a:ext cx="7312500" cy="293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GB" sz="1000" u="none" cap="none" strike="noStrike">
                <a:solidFill>
                  <a:schemeClr val="dk2"/>
                </a:solidFill>
                <a:latin typeface="Roboto"/>
                <a:ea typeface="Roboto"/>
                <a:cs typeface="Roboto"/>
                <a:sym typeface="Roboto"/>
              </a:rPr>
              <a:t>Fig </a:t>
            </a:r>
            <a:r>
              <a:rPr b="1" lang="en-GB" sz="1000">
                <a:solidFill>
                  <a:schemeClr val="dk2"/>
                </a:solidFill>
                <a:latin typeface="Roboto"/>
                <a:ea typeface="Roboto"/>
                <a:cs typeface="Roboto"/>
                <a:sym typeface="Roboto"/>
              </a:rPr>
              <a:t>20</a:t>
            </a:r>
            <a:r>
              <a:rPr b="1" i="0" lang="en-GB" sz="1000" u="none" cap="none" strike="noStrike">
                <a:solidFill>
                  <a:schemeClr val="dk2"/>
                </a:solidFill>
                <a:latin typeface="Roboto"/>
                <a:ea typeface="Roboto"/>
                <a:cs typeface="Roboto"/>
                <a:sym typeface="Roboto"/>
              </a:rPr>
              <a:t>:</a:t>
            </a:r>
            <a:r>
              <a:rPr b="0" i="0" lang="en-GB" sz="1000" u="none" cap="none" strike="noStrike">
                <a:solidFill>
                  <a:schemeClr val="dk2"/>
                </a:solidFill>
                <a:latin typeface="Roboto"/>
                <a:ea typeface="Roboto"/>
                <a:cs typeface="Roboto"/>
                <a:sym typeface="Roboto"/>
              </a:rPr>
              <a:t> Milestones for next client demo</a:t>
            </a:r>
            <a:endParaRPr b="0" i="0" sz="1000" u="none" cap="none" strike="noStrike">
              <a:solidFill>
                <a:schemeClr val="dk2"/>
              </a:solidFill>
              <a:latin typeface="Roboto"/>
              <a:ea typeface="Roboto"/>
              <a:cs typeface="Roboto"/>
              <a:sym typeface="Roboto"/>
            </a:endParaRPr>
          </a:p>
        </p:txBody>
      </p:sp>
      <p:graphicFrame>
        <p:nvGraphicFramePr>
          <p:cNvPr id="215" name="Shape 215"/>
          <p:cNvGraphicFramePr/>
          <p:nvPr/>
        </p:nvGraphicFramePr>
        <p:xfrm>
          <a:off x="198402" y="1999041"/>
          <a:ext cx="3000000" cy="3000000"/>
        </p:xfrm>
        <a:graphic>
          <a:graphicData uri="http://schemas.openxmlformats.org/drawingml/2006/table">
            <a:tbl>
              <a:tblPr>
                <a:noFill/>
                <a:tableStyleId>{A9ACBC2F-E8BB-4905-A03F-B402888FA873}</a:tableStyleId>
              </a:tblPr>
              <a:tblGrid>
                <a:gridCol w="3110875"/>
                <a:gridCol w="5637525"/>
              </a:tblGrid>
              <a:tr h="243500">
                <a:tc>
                  <a:txBody>
                    <a:bodyPr>
                      <a:noAutofit/>
                    </a:bodyPr>
                    <a:lstStyle/>
                    <a:p>
                      <a:pPr indent="0" lvl="0" marL="0" marR="0" rtl="0" algn="ctr">
                        <a:lnSpc>
                          <a:spcPct val="115000"/>
                        </a:lnSpc>
                        <a:spcBef>
                          <a:spcPts val="0"/>
                        </a:spcBef>
                        <a:spcAft>
                          <a:spcPts val="0"/>
                        </a:spcAft>
                        <a:buNone/>
                      </a:pPr>
                      <a:r>
                        <a:rPr b="1" lang="en-GB" sz="1100" u="none" cap="none" strike="noStrike">
                          <a:solidFill>
                            <a:srgbClr val="000000"/>
                          </a:solidFill>
                          <a:latin typeface="Open Sans"/>
                          <a:ea typeface="Open Sans"/>
                          <a:cs typeface="Open Sans"/>
                          <a:sym typeface="Open Sans"/>
                        </a:rPr>
                        <a:t>Technical Achievement</a:t>
                      </a:r>
                      <a:endParaRPr sz="1100" u="none" cap="none" strike="noStrike">
                        <a:solidFill>
                          <a:srgbClr val="000000"/>
                        </a:solidFill>
                        <a:latin typeface="Open Sans"/>
                        <a:ea typeface="Open Sans"/>
                        <a:cs typeface="Open Sans"/>
                        <a:sym typeface="Open Sans"/>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ctr">
                        <a:lnSpc>
                          <a:spcPct val="115000"/>
                        </a:lnSpc>
                        <a:spcBef>
                          <a:spcPts val="0"/>
                        </a:spcBef>
                        <a:spcAft>
                          <a:spcPts val="0"/>
                        </a:spcAft>
                        <a:buNone/>
                      </a:pPr>
                      <a:r>
                        <a:rPr b="1" lang="en-GB" sz="1100" u="none" cap="none" strike="noStrike">
                          <a:solidFill>
                            <a:srgbClr val="000000"/>
                          </a:solidFill>
                          <a:latin typeface="Open Sans"/>
                          <a:ea typeface="Open Sans"/>
                          <a:cs typeface="Open Sans"/>
                          <a:sym typeface="Open Sans"/>
                        </a:rPr>
                        <a:t>Evidence </a:t>
                      </a:r>
                      <a:endParaRPr sz="1100" u="none" cap="none" strike="noStrike">
                        <a:solidFill>
                          <a:srgbClr val="000000"/>
                        </a:solidFill>
                        <a:latin typeface="Open Sans"/>
                        <a:ea typeface="Open Sans"/>
                        <a:cs typeface="Open Sans"/>
                        <a:sym typeface="Open Sans"/>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r h="777150">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Speed Adjustment / Variable Speed</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The robot is able to adjust the speed to the users’ requirements. Additionally, the robot stops if the connection drops or upon the the users request. </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r h="777150">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Improved User Interface</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Allows the user to ask the robot for recommendations via text or speech. There will be a script of acceptable speech commands.</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r h="599275">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Complex Path Planning</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c>
                  <a:txBody>
                    <a:bodyPr>
                      <a:noAutofit/>
                    </a:bodyPr>
                    <a:lstStyle/>
                    <a:p>
                      <a:pPr indent="0" lvl="0" marL="0" marR="0" rtl="0" algn="l">
                        <a:lnSpc>
                          <a:spcPct val="115000"/>
                        </a:lnSpc>
                        <a:spcBef>
                          <a:spcPts val="0"/>
                        </a:spcBef>
                        <a:spcAft>
                          <a:spcPts val="0"/>
                        </a:spcAft>
                        <a:buNone/>
                      </a:pPr>
                      <a:r>
                        <a:rPr lang="en-GB" sz="1100" u="none" cap="none" strike="noStrike">
                          <a:solidFill>
                            <a:srgbClr val="000000"/>
                          </a:solidFill>
                          <a:latin typeface="Open Sans"/>
                          <a:ea typeface="Open Sans"/>
                          <a:cs typeface="Open Sans"/>
                          <a:sym typeface="Open Sans"/>
                        </a:rPr>
                        <a:t>The robot considers multiple paths between selected points and selects the one that minimises travel time.</a:t>
                      </a:r>
                      <a:endParaRPr/>
                    </a:p>
                  </a:txBody>
                  <a:tcPr marT="35550" marB="35550" marR="35550" marL="35550">
                    <a:lnL cap="flat" cmpd="sng" w="12700">
                      <a:solidFill>
                        <a:srgbClr val="B7B7B7"/>
                      </a:solidFill>
                      <a:prstDash val="solid"/>
                      <a:round/>
                      <a:headEnd len="sm" w="sm" type="none"/>
                      <a:tailEnd len="sm" w="sm" type="none"/>
                    </a:lnL>
                    <a:lnR cap="flat" cmpd="sng" w="12700">
                      <a:solidFill>
                        <a:srgbClr val="B7B7B7"/>
                      </a:solidFill>
                      <a:prstDash val="solid"/>
                      <a:round/>
                      <a:headEnd len="sm" w="sm" type="none"/>
                      <a:tailEnd len="sm" w="sm" type="none"/>
                    </a:lnR>
                    <a:lnT cap="flat" cmpd="sng" w="12700">
                      <a:solidFill>
                        <a:srgbClr val="B7B7B7"/>
                      </a:solidFill>
                      <a:prstDash val="solid"/>
                      <a:round/>
                      <a:headEnd len="sm" w="sm" type="none"/>
                      <a:tailEnd len="sm" w="sm" type="none"/>
                    </a:lnT>
                    <a:lnB cap="flat" cmpd="sng" w="12700">
                      <a:solidFill>
                        <a:srgbClr val="B7B7B7"/>
                      </a:solidFill>
                      <a:prstDash val="solid"/>
                      <a:round/>
                      <a:headEnd len="sm" w="sm" type="none"/>
                      <a:tailEnd len="sm" w="sm" type="none"/>
                    </a:lnB>
                  </a:tcPr>
                </a:tc>
              </a:tr>
            </a:tbl>
          </a:graphicData>
        </a:graphic>
      </p:graphicFrame>
      <p:sp>
        <p:nvSpPr>
          <p:cNvPr id="216" name="Shape 216"/>
          <p:cNvSpPr/>
          <p:nvPr/>
        </p:nvSpPr>
        <p:spPr>
          <a:xfrm>
            <a:off x="146452" y="1565437"/>
            <a:ext cx="2989800" cy="3402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1" i="0" lang="en-GB" sz="1400" u="none" cap="none" strike="noStrike">
                <a:solidFill>
                  <a:srgbClr val="3C78D8"/>
                </a:solidFill>
                <a:latin typeface="Open Sans"/>
                <a:ea typeface="Open Sans"/>
                <a:cs typeface="Open Sans"/>
                <a:sym typeface="Open Sans"/>
              </a:rPr>
              <a:t>3.1.3 Client Demo 3 - 14/03/2018</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type="title"/>
          </p:nvPr>
        </p:nvSpPr>
        <p:spPr>
          <a:xfrm>
            <a:off x="311700" y="1820550"/>
            <a:ext cx="8520600" cy="10869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Merriweather"/>
              <a:buNone/>
            </a:pPr>
            <a:r>
              <a:rPr b="0" i="0" lang="en-GB" sz="5500" u="none" cap="none" strike="noStrike">
                <a:solidFill>
                  <a:schemeClr val="accent5"/>
                </a:solidFill>
                <a:latin typeface="Roboto"/>
                <a:ea typeface="Roboto"/>
                <a:cs typeface="Roboto"/>
                <a:sym typeface="Roboto"/>
              </a:rPr>
              <a:t>Thank You </a:t>
            </a:r>
            <a:endParaRPr b="0" i="0" sz="5500" u="none" cap="none" strike="noStrike">
              <a:solidFill>
                <a:schemeClr val="accent5"/>
              </a:solidFill>
              <a:latin typeface="Roboto"/>
              <a:ea typeface="Roboto"/>
              <a:cs typeface="Roboto"/>
              <a:sym typeface="Roboto"/>
            </a:endParaRPr>
          </a:p>
        </p:txBody>
      </p:sp>
      <p:sp>
        <p:nvSpPr>
          <p:cNvPr id="222" name="Shape 222"/>
          <p:cNvSpPr txBox="1"/>
          <p:nvPr>
            <p:ph idx="4294967295" type="body"/>
          </p:nvPr>
        </p:nvSpPr>
        <p:spPr>
          <a:xfrm>
            <a:off x="1305300" y="3082350"/>
            <a:ext cx="6533400" cy="460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1300"/>
              <a:buFont typeface="Merriweather"/>
              <a:buNone/>
            </a:pPr>
            <a:r>
              <a:rPr b="0" i="0" lang="en-GB" sz="2200" u="none" cap="none" strike="noStrike">
                <a:solidFill>
                  <a:schemeClr val="dk2"/>
                </a:solidFill>
                <a:latin typeface="Roboto"/>
                <a:ea typeface="Roboto"/>
                <a:cs typeface="Roboto"/>
                <a:sym typeface="Roboto"/>
              </a:rPr>
              <a:t>We would like to welcome any questions or suggestions that you may have.</a:t>
            </a:r>
            <a:endParaRPr b="0" i="0" sz="2200" u="none" cap="none" strike="noStrike">
              <a:solidFill>
                <a:schemeClr val="dk2"/>
              </a:solidFill>
              <a:latin typeface="Roboto"/>
              <a:ea typeface="Roboto"/>
              <a:cs typeface="Roboto"/>
              <a:sym typeface="Roboto"/>
            </a:endParaRPr>
          </a:p>
        </p:txBody>
      </p:sp>
    </p:spTree>
  </p:cSld>
  <p:clrMapOvr>
    <a:masterClrMapping/>
  </p:clrMapOvr>
  <p:transition spd="slow">
    <p:fade thruBlk="1"/>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Shape 72"/>
          <p:cNvSpPr txBox="1"/>
          <p:nvPr>
            <p:ph type="title"/>
          </p:nvPr>
        </p:nvSpPr>
        <p:spPr>
          <a:xfrm>
            <a:off x="311725" y="500925"/>
            <a:ext cx="8520600" cy="62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Merriweather"/>
              <a:buNone/>
            </a:pPr>
            <a:r>
              <a:rPr i="0" lang="en-GB" sz="2800" u="none" cap="none" strike="noStrike">
                <a:solidFill>
                  <a:schemeClr val="lt1"/>
                </a:solidFill>
                <a:latin typeface="Roboto"/>
                <a:ea typeface="Roboto"/>
                <a:cs typeface="Roboto"/>
                <a:sym typeface="Roboto"/>
              </a:rPr>
              <a:t>Following line path</a:t>
            </a:r>
            <a:endParaRPr>
              <a:latin typeface="Roboto"/>
              <a:ea typeface="Roboto"/>
              <a:cs typeface="Roboto"/>
              <a:sym typeface="Roboto"/>
            </a:endParaRPr>
          </a:p>
        </p:txBody>
      </p:sp>
      <p:sp>
        <p:nvSpPr>
          <p:cNvPr id="73" name="Shape 73"/>
          <p:cNvSpPr txBox="1"/>
          <p:nvPr>
            <p:ph idx="1" type="body"/>
          </p:nvPr>
        </p:nvSpPr>
        <p:spPr>
          <a:xfrm>
            <a:off x="1421425" y="1416425"/>
            <a:ext cx="6301200" cy="1058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0" i="0" lang="en-GB" sz="1600" u="none" cap="none" strike="noStrike">
                <a:solidFill>
                  <a:schemeClr val="dk2"/>
                </a:solidFill>
                <a:latin typeface="Roboto"/>
                <a:ea typeface="Roboto"/>
                <a:cs typeface="Roboto"/>
                <a:sym typeface="Roboto"/>
              </a:rPr>
              <a:t>The robot can navigate simple branching line paths so that it reaches a predetermined destination.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a:p>
            <a:pPr indent="0" lvl="0" marL="0" marR="0" rtl="0" algn="l">
              <a:lnSpc>
                <a:spcPct val="115000"/>
              </a:lnSpc>
              <a:spcBef>
                <a:spcPts val="0"/>
              </a:spcBef>
              <a:spcAft>
                <a:spcPts val="0"/>
              </a:spcAft>
              <a:buNone/>
            </a:pPr>
            <a:r>
              <a:t/>
            </a:r>
            <a:endParaRPr sz="1600"/>
          </a:p>
        </p:txBody>
      </p:sp>
      <p:pic>
        <p:nvPicPr>
          <p:cNvPr id="74" name="Shape 74"/>
          <p:cNvPicPr preferRelativeResize="0"/>
          <p:nvPr/>
        </p:nvPicPr>
        <p:blipFill>
          <a:blip r:embed="rId3">
            <a:alphaModFix/>
          </a:blip>
          <a:stretch>
            <a:fillRect/>
          </a:stretch>
        </p:blipFill>
        <p:spPr>
          <a:xfrm>
            <a:off x="1959838" y="2145225"/>
            <a:ext cx="5537825" cy="2554850"/>
          </a:xfrm>
          <a:prstGeom prst="rect">
            <a:avLst/>
          </a:prstGeom>
          <a:noFill/>
          <a:ln>
            <a:noFill/>
          </a:ln>
        </p:spPr>
      </p:pic>
      <p:sp>
        <p:nvSpPr>
          <p:cNvPr id="75" name="Shape 75"/>
          <p:cNvSpPr txBox="1"/>
          <p:nvPr/>
        </p:nvSpPr>
        <p:spPr>
          <a:xfrm>
            <a:off x="3652050" y="2235675"/>
            <a:ext cx="2153400" cy="4797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1300">
                <a:solidFill>
                  <a:schemeClr val="dk2"/>
                </a:solidFill>
                <a:latin typeface="Roboto"/>
                <a:ea typeface="Roboto"/>
                <a:cs typeface="Roboto"/>
                <a:sym typeface="Roboto"/>
              </a:rPr>
              <a:t>Branching point</a:t>
            </a:r>
            <a:endParaRPr sz="1300">
              <a:solidFill>
                <a:schemeClr val="dk2"/>
              </a:solidFill>
              <a:latin typeface="Roboto"/>
              <a:ea typeface="Roboto"/>
              <a:cs typeface="Roboto"/>
              <a:sym typeface="Roboto"/>
            </a:endParaRPr>
          </a:p>
        </p:txBody>
      </p:sp>
      <p:sp>
        <p:nvSpPr>
          <p:cNvPr id="76" name="Shape 76"/>
          <p:cNvSpPr txBox="1"/>
          <p:nvPr/>
        </p:nvSpPr>
        <p:spPr>
          <a:xfrm>
            <a:off x="587525" y="4700075"/>
            <a:ext cx="81855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2:</a:t>
            </a:r>
            <a:r>
              <a:rPr lang="en-GB" sz="1000">
                <a:solidFill>
                  <a:srgbClr val="666666"/>
                </a:solidFill>
                <a:latin typeface="Roboto"/>
                <a:ea typeface="Roboto"/>
                <a:cs typeface="Roboto"/>
                <a:sym typeface="Roboto"/>
              </a:rPr>
              <a:t> </a:t>
            </a:r>
            <a:r>
              <a:rPr b="1" lang="en-GB" sz="1000">
                <a:solidFill>
                  <a:srgbClr val="666666"/>
                </a:solidFill>
                <a:latin typeface="Roboto"/>
                <a:ea typeface="Roboto"/>
                <a:cs typeface="Roboto"/>
                <a:sym typeface="Roboto"/>
              </a:rPr>
              <a:t>Typical branch</a:t>
            </a:r>
            <a:endParaRPr b="1" sz="1000">
              <a:solidFill>
                <a:srgbClr val="666666"/>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Shape 8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Motivation</a:t>
            </a:r>
            <a:endParaRPr>
              <a:latin typeface="Roboto"/>
              <a:ea typeface="Roboto"/>
              <a:cs typeface="Roboto"/>
              <a:sym typeface="Roboto"/>
            </a:endParaRPr>
          </a:p>
        </p:txBody>
      </p:sp>
      <p:sp>
        <p:nvSpPr>
          <p:cNvPr id="82" name="Shape 82"/>
          <p:cNvSpPr txBox="1"/>
          <p:nvPr/>
        </p:nvSpPr>
        <p:spPr>
          <a:xfrm>
            <a:off x="828925" y="1748500"/>
            <a:ext cx="5724600" cy="2227800"/>
          </a:xfrm>
          <a:prstGeom prst="rect">
            <a:avLst/>
          </a:prstGeom>
          <a:noFill/>
          <a:ln>
            <a:noFill/>
          </a:ln>
        </p:spPr>
        <p:txBody>
          <a:bodyPr anchorCtr="0" anchor="t" bIns="91425" lIns="91425" spcFirstLastPara="1" rIns="91425" wrap="square" tIns="91425">
            <a:noAutofit/>
          </a:bodyPr>
          <a:lstStyle/>
          <a:p>
            <a:pPr indent="-342900" lvl="0" marL="457200" rtl="0">
              <a:lnSpc>
                <a:spcPct val="150000"/>
              </a:lnSpc>
              <a:spcBef>
                <a:spcPts val="0"/>
              </a:spcBef>
              <a:spcAft>
                <a:spcPts val="0"/>
              </a:spcAft>
              <a:buClr>
                <a:schemeClr val="dk2"/>
              </a:buClr>
              <a:buSzPts val="1800"/>
              <a:buChar char="●"/>
            </a:pPr>
            <a:r>
              <a:rPr lang="en-GB" sz="1800">
                <a:solidFill>
                  <a:schemeClr val="dk2"/>
                </a:solidFill>
                <a:latin typeface="Roboto Light"/>
                <a:ea typeface="Roboto Light"/>
                <a:cs typeface="Roboto Light"/>
                <a:sym typeface="Roboto Light"/>
              </a:rPr>
              <a:t>Limited sensing capabilities (4 sensor ports)</a:t>
            </a:r>
            <a:endParaRPr sz="1800">
              <a:solidFill>
                <a:schemeClr val="dk2"/>
              </a:solidFill>
              <a:latin typeface="Roboto Light"/>
              <a:ea typeface="Roboto Light"/>
              <a:cs typeface="Roboto Light"/>
              <a:sym typeface="Roboto Light"/>
            </a:endParaRPr>
          </a:p>
          <a:p>
            <a:pPr indent="-342900" lvl="0" marL="457200" rtl="0">
              <a:lnSpc>
                <a:spcPct val="150000"/>
              </a:lnSpc>
              <a:spcBef>
                <a:spcPts val="0"/>
              </a:spcBef>
              <a:spcAft>
                <a:spcPts val="0"/>
              </a:spcAft>
              <a:buClr>
                <a:schemeClr val="dk2"/>
              </a:buClr>
              <a:buSzPts val="1800"/>
              <a:buFont typeface="Roboto Light"/>
              <a:buChar char="●"/>
            </a:pPr>
            <a:r>
              <a:rPr lang="en-GB" sz="1800">
                <a:solidFill>
                  <a:schemeClr val="dk2"/>
                </a:solidFill>
                <a:latin typeface="Roboto Light"/>
                <a:ea typeface="Roboto Light"/>
                <a:cs typeface="Roboto Light"/>
                <a:sym typeface="Roboto Light"/>
              </a:rPr>
              <a:t>Need to track line reliably, including intersections</a:t>
            </a:r>
            <a:endParaRPr sz="1800">
              <a:solidFill>
                <a:schemeClr val="dk2"/>
              </a:solidFill>
              <a:latin typeface="Roboto Light"/>
              <a:ea typeface="Roboto Light"/>
              <a:cs typeface="Roboto Light"/>
              <a:sym typeface="Roboto Light"/>
            </a:endParaRPr>
          </a:p>
          <a:p>
            <a:pPr indent="-342900" lvl="0" marL="457200" rtl="0">
              <a:lnSpc>
                <a:spcPct val="150000"/>
              </a:lnSpc>
              <a:spcBef>
                <a:spcPts val="0"/>
              </a:spcBef>
              <a:spcAft>
                <a:spcPts val="0"/>
              </a:spcAft>
              <a:buClr>
                <a:schemeClr val="dk2"/>
              </a:buClr>
              <a:buSzPts val="1800"/>
              <a:buFont typeface="Roboto Light"/>
              <a:buChar char="●"/>
            </a:pPr>
            <a:r>
              <a:rPr lang="en-GB" sz="1800">
                <a:solidFill>
                  <a:schemeClr val="dk2"/>
                </a:solidFill>
                <a:latin typeface="Roboto Light"/>
                <a:ea typeface="Roboto Light"/>
                <a:cs typeface="Roboto Light"/>
                <a:sym typeface="Roboto Light"/>
              </a:rPr>
              <a:t>Complex environment - robust obstacle avoidance</a:t>
            </a:r>
            <a:endParaRPr sz="1800">
              <a:solidFill>
                <a:schemeClr val="dk2"/>
              </a:solidFill>
              <a:latin typeface="Roboto Light"/>
              <a:ea typeface="Roboto Light"/>
              <a:cs typeface="Roboto Light"/>
              <a:sym typeface="Roboto Light"/>
            </a:endParaRPr>
          </a:p>
          <a:p>
            <a:pPr indent="-342900" lvl="0" marL="457200">
              <a:lnSpc>
                <a:spcPct val="150000"/>
              </a:lnSpc>
              <a:spcBef>
                <a:spcPts val="0"/>
              </a:spcBef>
              <a:spcAft>
                <a:spcPts val="0"/>
              </a:spcAft>
              <a:buClr>
                <a:schemeClr val="dk2"/>
              </a:buClr>
              <a:buSzPts val="1800"/>
              <a:buFont typeface="Roboto Light"/>
              <a:buChar char="●"/>
            </a:pPr>
            <a:r>
              <a:rPr lang="en-GB" sz="1800">
                <a:solidFill>
                  <a:schemeClr val="dk2"/>
                </a:solidFill>
                <a:latin typeface="Roboto Light"/>
                <a:ea typeface="Roboto Light"/>
                <a:cs typeface="Roboto Light"/>
                <a:sym typeface="Roboto Light"/>
              </a:rPr>
              <a:t>Relatively low polling rate - 10Hz</a:t>
            </a:r>
            <a:endParaRPr sz="1800">
              <a:solidFill>
                <a:schemeClr val="dk2"/>
              </a:solidFill>
              <a:latin typeface="Roboto Light"/>
              <a:ea typeface="Roboto Light"/>
              <a:cs typeface="Roboto Light"/>
              <a:sym typeface="Roboto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Shape 87"/>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Design</a:t>
            </a:r>
            <a:endParaRPr>
              <a:latin typeface="Roboto"/>
              <a:ea typeface="Roboto"/>
              <a:cs typeface="Roboto"/>
              <a:sym typeface="Roboto"/>
            </a:endParaRPr>
          </a:p>
        </p:txBody>
      </p:sp>
      <p:sp>
        <p:nvSpPr>
          <p:cNvPr id="88" name="Shape 88"/>
          <p:cNvSpPr txBox="1"/>
          <p:nvPr/>
        </p:nvSpPr>
        <p:spPr>
          <a:xfrm>
            <a:off x="1786475" y="4743850"/>
            <a:ext cx="55710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4:</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Design</a:t>
            </a:r>
            <a:endParaRPr sz="1000">
              <a:solidFill>
                <a:srgbClr val="666666"/>
              </a:solidFill>
              <a:latin typeface="Roboto"/>
              <a:ea typeface="Roboto"/>
              <a:cs typeface="Roboto"/>
              <a:sym typeface="Roboto"/>
            </a:endParaRPr>
          </a:p>
        </p:txBody>
      </p:sp>
      <p:pic>
        <p:nvPicPr>
          <p:cNvPr id="89" name="Shape 89"/>
          <p:cNvPicPr preferRelativeResize="0"/>
          <p:nvPr/>
        </p:nvPicPr>
        <p:blipFill>
          <a:blip r:embed="rId3">
            <a:alphaModFix/>
          </a:blip>
          <a:stretch>
            <a:fillRect/>
          </a:stretch>
        </p:blipFill>
        <p:spPr>
          <a:xfrm>
            <a:off x="2067863" y="1429425"/>
            <a:ext cx="5008220" cy="3314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Shape 94"/>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Results</a:t>
            </a:r>
            <a:endParaRPr>
              <a:latin typeface="Roboto"/>
              <a:ea typeface="Roboto"/>
              <a:cs typeface="Roboto"/>
              <a:sym typeface="Roboto"/>
            </a:endParaRPr>
          </a:p>
        </p:txBody>
      </p:sp>
      <p:sp>
        <p:nvSpPr>
          <p:cNvPr id="95" name="Shape 95"/>
          <p:cNvSpPr txBox="1"/>
          <p:nvPr/>
        </p:nvSpPr>
        <p:spPr>
          <a:xfrm>
            <a:off x="2051050" y="4833000"/>
            <a:ext cx="50418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6:</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Sensor readings histogram</a:t>
            </a:r>
            <a:endParaRPr sz="1000">
              <a:solidFill>
                <a:srgbClr val="666666"/>
              </a:solidFill>
              <a:latin typeface="Roboto"/>
              <a:ea typeface="Roboto"/>
              <a:cs typeface="Roboto"/>
              <a:sym typeface="Roboto"/>
            </a:endParaRPr>
          </a:p>
        </p:txBody>
      </p:sp>
      <p:pic>
        <p:nvPicPr>
          <p:cNvPr id="96" name="Shape 96"/>
          <p:cNvPicPr preferRelativeResize="0"/>
          <p:nvPr/>
        </p:nvPicPr>
        <p:blipFill rotWithShape="1">
          <a:blip r:embed="rId3">
            <a:alphaModFix/>
          </a:blip>
          <a:srcRect b="7037" l="0" r="0" t="11222"/>
          <a:stretch/>
        </p:blipFill>
        <p:spPr>
          <a:xfrm>
            <a:off x="2377350" y="1298925"/>
            <a:ext cx="4389325" cy="35878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Shape 101"/>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Results</a:t>
            </a:r>
            <a:endParaRPr>
              <a:latin typeface="Roboto"/>
              <a:ea typeface="Roboto"/>
              <a:cs typeface="Roboto"/>
              <a:sym typeface="Roboto"/>
            </a:endParaRPr>
          </a:p>
        </p:txBody>
      </p:sp>
      <p:sp>
        <p:nvSpPr>
          <p:cNvPr id="102" name="Shape 102"/>
          <p:cNvSpPr txBox="1"/>
          <p:nvPr/>
        </p:nvSpPr>
        <p:spPr>
          <a:xfrm>
            <a:off x="-1019400" y="3228350"/>
            <a:ext cx="5041800" cy="815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7:</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Line following histogram</a:t>
            </a:r>
            <a:endParaRPr sz="1000">
              <a:solidFill>
                <a:schemeClr val="dk2"/>
              </a:solidFill>
              <a:latin typeface="Roboto"/>
              <a:ea typeface="Roboto"/>
              <a:cs typeface="Roboto"/>
              <a:sym typeface="Roboto"/>
            </a:endParaRPr>
          </a:p>
        </p:txBody>
      </p:sp>
      <p:pic>
        <p:nvPicPr>
          <p:cNvPr id="103" name="Shape 103"/>
          <p:cNvPicPr preferRelativeResize="0"/>
          <p:nvPr/>
        </p:nvPicPr>
        <p:blipFill rotWithShape="1">
          <a:blip r:embed="rId3">
            <a:alphaModFix/>
          </a:blip>
          <a:srcRect b="7398" l="7698" r="8535" t="9847"/>
          <a:stretch/>
        </p:blipFill>
        <p:spPr>
          <a:xfrm>
            <a:off x="2626237" y="1299075"/>
            <a:ext cx="3891575" cy="38444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Shape 108"/>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Results</a:t>
            </a:r>
            <a:endParaRPr>
              <a:latin typeface="Roboto"/>
              <a:ea typeface="Roboto"/>
              <a:cs typeface="Roboto"/>
              <a:sym typeface="Roboto"/>
            </a:endParaRPr>
          </a:p>
        </p:txBody>
      </p:sp>
      <p:sp>
        <p:nvSpPr>
          <p:cNvPr id="109" name="Shape 109"/>
          <p:cNvSpPr txBox="1"/>
          <p:nvPr/>
        </p:nvSpPr>
        <p:spPr>
          <a:xfrm>
            <a:off x="1786475" y="4743850"/>
            <a:ext cx="55710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5:</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LEGO</a:t>
            </a:r>
            <a:r>
              <a:rPr lang="en-GB" sz="1000">
                <a:solidFill>
                  <a:schemeClr val="dk2"/>
                </a:solidFill>
                <a:latin typeface="Roboto"/>
                <a:ea typeface="Roboto"/>
                <a:cs typeface="Roboto"/>
                <a:sym typeface="Roboto"/>
              </a:rPr>
              <a:t> sensor pass over the line</a:t>
            </a:r>
            <a:endParaRPr sz="1000">
              <a:solidFill>
                <a:schemeClr val="dk2"/>
              </a:solidFill>
              <a:latin typeface="Roboto"/>
              <a:ea typeface="Roboto"/>
              <a:cs typeface="Roboto"/>
              <a:sym typeface="Roboto"/>
            </a:endParaRPr>
          </a:p>
        </p:txBody>
      </p:sp>
      <p:pic>
        <p:nvPicPr>
          <p:cNvPr id="110" name="Shape 110"/>
          <p:cNvPicPr preferRelativeResize="0"/>
          <p:nvPr/>
        </p:nvPicPr>
        <p:blipFill rotWithShape="1">
          <a:blip r:embed="rId3">
            <a:alphaModFix/>
          </a:blip>
          <a:srcRect b="6208" l="0" r="0" t="8277"/>
          <a:stretch/>
        </p:blipFill>
        <p:spPr>
          <a:xfrm>
            <a:off x="1555288" y="1304200"/>
            <a:ext cx="6033465" cy="343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Shape 1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chemeClr val="accent6"/>
                </a:solidFill>
                <a:latin typeface="Roboto"/>
                <a:ea typeface="Roboto"/>
                <a:cs typeface="Roboto"/>
                <a:sym typeface="Roboto"/>
              </a:rPr>
              <a:t>Custom sensor suite</a:t>
            </a:r>
            <a:r>
              <a:rPr lang="en-GB">
                <a:latin typeface="Roboto"/>
                <a:ea typeface="Roboto"/>
                <a:cs typeface="Roboto"/>
                <a:sym typeface="Roboto"/>
              </a:rPr>
              <a:t> - Results</a:t>
            </a:r>
            <a:endParaRPr>
              <a:latin typeface="Roboto"/>
              <a:ea typeface="Roboto"/>
              <a:cs typeface="Roboto"/>
              <a:sym typeface="Roboto"/>
            </a:endParaRPr>
          </a:p>
        </p:txBody>
      </p:sp>
      <p:sp>
        <p:nvSpPr>
          <p:cNvPr id="116" name="Shape 116"/>
          <p:cNvSpPr txBox="1"/>
          <p:nvPr/>
        </p:nvSpPr>
        <p:spPr>
          <a:xfrm>
            <a:off x="1786475" y="4743850"/>
            <a:ext cx="5571000" cy="31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1000">
                <a:solidFill>
                  <a:srgbClr val="666666"/>
                </a:solidFill>
                <a:latin typeface="Roboto"/>
                <a:ea typeface="Roboto"/>
                <a:cs typeface="Roboto"/>
                <a:sym typeface="Roboto"/>
              </a:rPr>
              <a:t>Fig 5:</a:t>
            </a:r>
            <a:r>
              <a:rPr lang="en-GB" sz="1000">
                <a:solidFill>
                  <a:srgbClr val="666666"/>
                </a:solidFill>
                <a:latin typeface="Roboto"/>
                <a:ea typeface="Roboto"/>
                <a:cs typeface="Roboto"/>
                <a:sym typeface="Roboto"/>
              </a:rPr>
              <a:t> </a:t>
            </a:r>
            <a:r>
              <a:rPr lang="en-GB" sz="1000">
                <a:solidFill>
                  <a:schemeClr val="dk2"/>
                </a:solidFill>
                <a:latin typeface="Roboto"/>
                <a:ea typeface="Roboto"/>
                <a:cs typeface="Roboto"/>
                <a:sym typeface="Roboto"/>
              </a:rPr>
              <a:t>Custom sensor pass over the line</a:t>
            </a:r>
            <a:endParaRPr sz="1000">
              <a:solidFill>
                <a:schemeClr val="dk2"/>
              </a:solidFill>
              <a:latin typeface="Roboto"/>
              <a:ea typeface="Roboto"/>
              <a:cs typeface="Roboto"/>
              <a:sym typeface="Roboto"/>
            </a:endParaRPr>
          </a:p>
        </p:txBody>
      </p:sp>
      <p:pic>
        <p:nvPicPr>
          <p:cNvPr id="117" name="Shape 117"/>
          <p:cNvPicPr preferRelativeResize="0"/>
          <p:nvPr/>
        </p:nvPicPr>
        <p:blipFill rotWithShape="1">
          <a:blip r:embed="rId3">
            <a:alphaModFix/>
          </a:blip>
          <a:srcRect b="5345" l="0" r="0" t="7447"/>
          <a:stretch/>
        </p:blipFill>
        <p:spPr>
          <a:xfrm>
            <a:off x="1577488" y="1261750"/>
            <a:ext cx="5989075" cy="348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